
<file path=[Content_Types].xml><?xml version="1.0" encoding="utf-8"?>
<Types xmlns="http://schemas.openxmlformats.org/package/2006/content-types">
  <Default Extension="png" ContentType="image/png"/>
  <Default Extension="jpg&amp;ehk=yW1MEOGJs" ContentType="image/jpeg"/>
  <Default Extension="jpeg" ContentType="image/jpeg"/>
  <Default Extension="wmf" ContentType="image/x-wmf"/>
  <Default Extension="rels" ContentType="application/vnd.openxmlformats-package.relationships+xml"/>
  <Default Extension="xml" ContentType="application/xml"/>
  <Default Extension="jpg&amp;ehk=oHtGrndoXzUCiKlNtssOdw&amp;pid=OfficeInsert" ContentType="image/jpeg"/>
  <Default Extension="wdp" ContentType="image/vnd.ms-photo"/>
  <Default Extension="gif&amp;ehk=l8eGV" ContentType="image/gif"/>
  <Default Extension="tiff" ContentType="image/tiff"/>
  <Default Extension="png&amp;ehk=zuJBfaInm9X" ContentType="image/p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89" r:id="rId3"/>
    <p:sldId id="290" r:id="rId4"/>
    <p:sldId id="292" r:id="rId5"/>
    <p:sldId id="293" r:id="rId6"/>
    <p:sldId id="265" r:id="rId7"/>
    <p:sldId id="291" r:id="rId8"/>
    <p:sldId id="295" r:id="rId9"/>
    <p:sldId id="294" r:id="rId10"/>
    <p:sldId id="314" r:id="rId11"/>
    <p:sldId id="296" r:id="rId12"/>
    <p:sldId id="297" r:id="rId13"/>
    <p:sldId id="302" r:id="rId14"/>
    <p:sldId id="298" r:id="rId15"/>
    <p:sldId id="303" r:id="rId16"/>
    <p:sldId id="300" r:id="rId17"/>
    <p:sldId id="301" r:id="rId18"/>
    <p:sldId id="304" r:id="rId19"/>
    <p:sldId id="306" r:id="rId20"/>
    <p:sldId id="319" r:id="rId21"/>
    <p:sldId id="318" r:id="rId22"/>
    <p:sldId id="309" r:id="rId23"/>
    <p:sldId id="310" r:id="rId24"/>
    <p:sldId id="317"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9749" autoAdjust="0"/>
  </p:normalViewPr>
  <p:slideViewPr>
    <p:cSldViewPr>
      <p:cViewPr varScale="1">
        <p:scale>
          <a:sx n="62" d="100"/>
          <a:sy n="62" d="100"/>
        </p:scale>
        <p:origin x="1260" y="66"/>
      </p:cViewPr>
      <p:guideLst>
        <p:guide orient="horz" pos="2160"/>
        <p:guide pos="2880"/>
      </p:guideLst>
    </p:cSldViewPr>
  </p:slideViewPr>
  <p:outlineViewPr>
    <p:cViewPr>
      <p:scale>
        <a:sx n="33" d="100"/>
        <a:sy n="33" d="100"/>
      </p:scale>
      <p:origin x="0" y="-2268"/>
    </p:cViewPr>
  </p:outlineViewPr>
  <p:notesTextViewPr>
    <p:cViewPr>
      <p:scale>
        <a:sx n="1" d="1"/>
        <a:sy n="1" d="1"/>
      </p:scale>
      <p:origin x="0" y="0"/>
    </p:cViewPr>
  </p:notesTextViewPr>
  <p:notesViewPr>
    <p:cSldViewPr>
      <p:cViewPr varScale="1">
        <p:scale>
          <a:sx n="57" d="100"/>
          <a:sy n="57" d="100"/>
        </p:scale>
        <p:origin x="25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C3888B0-0633-4683-B07D-E286D38689D9}" type="datetimeFigureOut">
              <a:rPr lang="en-CA" smtClean="0"/>
              <a:t>2017-11-27</a:t>
            </a:fld>
            <a:endParaRPr lang="en-CA"/>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A6BCC4F-4A94-4C49-B9E6-AE8A16ACE478}" type="slidenum">
              <a:rPr lang="en-CA" smtClean="0"/>
              <a:t>‹#›</a:t>
            </a:fld>
            <a:endParaRPr lang="en-CA"/>
          </a:p>
        </p:txBody>
      </p:sp>
    </p:spTree>
    <p:extLst>
      <p:ext uri="{BB962C8B-B14F-4D97-AF65-F5344CB8AC3E}">
        <p14:creationId xmlns:p14="http://schemas.microsoft.com/office/powerpoint/2010/main" val="10775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27F69F4-C4E1-4591-A1C3-ACC8655C4BDF}" type="datetimeFigureOut">
              <a:rPr lang="en-US" smtClean="0"/>
              <a:t>27/11/2017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734B309-4486-49FB-9561-96C1279432EC}" type="slidenum">
              <a:rPr lang="en-US" smtClean="0"/>
              <a:t>‹#›</a:t>
            </a:fld>
            <a:endParaRPr lang="en-US"/>
          </a:p>
        </p:txBody>
      </p:sp>
    </p:spTree>
    <p:extLst>
      <p:ext uri="{BB962C8B-B14F-4D97-AF65-F5344CB8AC3E}">
        <p14:creationId xmlns:p14="http://schemas.microsoft.com/office/powerpoint/2010/main" val="238500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toronto.taleo.net/careersection/10041/jobsearch.ftl?lang=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ss.hrandequity.utoronto.c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benefits.hrandequity.utoronto.ca/efa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4B309-4486-49FB-9561-96C1279432EC}" type="slidenum">
              <a:rPr lang="en-US" smtClean="0"/>
              <a:t>1</a:t>
            </a:fld>
            <a:endParaRPr lang="en-US"/>
          </a:p>
        </p:txBody>
      </p:sp>
    </p:spTree>
    <p:extLst>
      <p:ext uri="{BB962C8B-B14F-4D97-AF65-F5344CB8AC3E}">
        <p14:creationId xmlns:p14="http://schemas.microsoft.com/office/powerpoint/2010/main" val="326925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34B309-4486-49FB-9561-96C1279432EC}" type="slidenum">
              <a:rPr lang="en-US" smtClean="0"/>
              <a:t>10</a:t>
            </a:fld>
            <a:endParaRPr lang="en-US"/>
          </a:p>
        </p:txBody>
      </p:sp>
    </p:spTree>
    <p:extLst>
      <p:ext uri="{BB962C8B-B14F-4D97-AF65-F5344CB8AC3E}">
        <p14:creationId xmlns:p14="http://schemas.microsoft.com/office/powerpoint/2010/main" val="12283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Evaluation is far from perfect, but it does allow for a joint system where the union has the opportunity to review jobs to make sure they’re rated fairly AND to advocate for members for a reclassification if their job changes.</a:t>
            </a:r>
          </a:p>
          <a:p>
            <a:endParaRPr lang="en-US" dirty="0"/>
          </a:p>
          <a:p>
            <a:pPr marL="174982" indent="-174982">
              <a:buFontTx/>
              <a:buChar char="-"/>
            </a:pPr>
            <a:r>
              <a:rPr lang="en-US" dirty="0"/>
              <a:t>Do the questionnaire after</a:t>
            </a:r>
            <a:r>
              <a:rPr lang="en-US" baseline="0" dirty="0"/>
              <a:t> being in a newly created position after six months</a:t>
            </a:r>
          </a:p>
          <a:p>
            <a:endParaRPr lang="en-US" dirty="0"/>
          </a:p>
          <a:p>
            <a:pPr marL="174982" indent="-174982">
              <a:buFontTx/>
              <a:buChar char="-"/>
            </a:pPr>
            <a:r>
              <a:rPr lang="en-US" dirty="0"/>
              <a:t>If your job has CHANGED, you can ask for reclassification –increased workload does not count – change in duties – responsibilities, skills, effort - does</a:t>
            </a:r>
          </a:p>
          <a:p>
            <a:pPr marL="174982" indent="-174982">
              <a:buFontTx/>
              <a:buChar char="-"/>
            </a:pPr>
            <a:endParaRPr lang="en-US" dirty="0"/>
          </a:p>
          <a:p>
            <a:pPr marL="174982" indent="-174982">
              <a:buFontTx/>
              <a:buChar char="-"/>
            </a:pPr>
            <a:r>
              <a:rPr lang="en-US" dirty="0"/>
              <a:t> If your manager is on board, you can go with a manager-initiated </a:t>
            </a:r>
            <a:r>
              <a:rPr lang="en-US" dirty="0" err="1"/>
              <a:t>reclass</a:t>
            </a:r>
            <a:r>
              <a:rPr lang="en-US" dirty="0"/>
              <a:t>. If your manager is not, you can submit an employee-initiated </a:t>
            </a:r>
            <a:r>
              <a:rPr lang="en-US" dirty="0" err="1"/>
              <a:t>reclass</a:t>
            </a:r>
            <a:r>
              <a:rPr lang="en-US" dirty="0"/>
              <a:t>. </a:t>
            </a:r>
          </a:p>
          <a:p>
            <a:pPr marL="174982" indent="-174982">
              <a:buFontTx/>
              <a:buChar char="-"/>
            </a:pPr>
            <a:endParaRPr lang="en-US" dirty="0"/>
          </a:p>
          <a:p>
            <a:pPr marL="174982" indent="-174982">
              <a:buFontTx/>
              <a:buChar char="-"/>
            </a:pPr>
            <a:r>
              <a:rPr lang="en-US" dirty="0"/>
              <a:t>Either way, consult with the JE team for advice and information before plowing ahead. </a:t>
            </a:r>
          </a:p>
          <a:p>
            <a:endParaRPr lang="en-US" dirty="0"/>
          </a:p>
          <a:p>
            <a:r>
              <a:rPr lang="en-US" dirty="0"/>
              <a:t>If you aren’t careful, your job could get reclassified to a LOWER </a:t>
            </a:r>
            <a:r>
              <a:rPr lang="en-US" dirty="0" err="1"/>
              <a:t>payband</a:t>
            </a:r>
            <a:r>
              <a:rPr lang="en-US" dirty="0"/>
              <a:t>! Call the union and book an appointment with JEC staff. </a:t>
            </a:r>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11</a:t>
            </a:fld>
            <a:endParaRPr lang="en-US"/>
          </a:p>
        </p:txBody>
      </p:sp>
    </p:spTree>
    <p:extLst>
      <p:ext uri="{BB962C8B-B14F-4D97-AF65-F5344CB8AC3E}">
        <p14:creationId xmlns:p14="http://schemas.microsoft.com/office/powerpoint/2010/main" val="385994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-Get email notices of internal job postings that match your Candidate Profile interests. Sign in to the </a:t>
            </a:r>
            <a:r>
              <a:rPr lang="en-US" dirty="0">
                <a:hlinkClick r:id="rId3"/>
              </a:rPr>
              <a:t>Careers at U of T website</a:t>
            </a:r>
            <a:r>
              <a:rPr lang="en-US" dirty="0"/>
              <a:t> with your </a:t>
            </a:r>
            <a:r>
              <a:rPr lang="en-US" dirty="0" err="1"/>
              <a:t>UTORid</a:t>
            </a:r>
            <a:r>
              <a:rPr lang="en-US" dirty="0"/>
              <a:t> and password</a:t>
            </a:r>
          </a:p>
          <a:p>
            <a:pPr defTabSz="933237">
              <a:defRPr/>
            </a:pPr>
            <a:endParaRPr lang="en-US" dirty="0"/>
          </a:p>
          <a:p>
            <a:pPr marL="174982" indent="-174982" defTabSz="933237">
              <a:buFontTx/>
              <a:buChar char="-"/>
              <a:defRPr/>
            </a:pPr>
            <a:r>
              <a:rPr lang="en-US" dirty="0"/>
              <a:t>don’t trust the email notices – jobs get missed, so check regularly </a:t>
            </a:r>
          </a:p>
          <a:p>
            <a:pPr marL="174982" indent="-174982" defTabSz="933237">
              <a:buFontTx/>
              <a:buChar char="-"/>
              <a:defRPr/>
            </a:pPr>
            <a:endParaRPr lang="en-US" dirty="0"/>
          </a:p>
          <a:p>
            <a:pPr marL="174982" indent="-174982" defTabSz="933237">
              <a:buFontTx/>
              <a:buChar char="-"/>
              <a:defRPr/>
            </a:pPr>
            <a:r>
              <a:rPr lang="en-US" dirty="0"/>
              <a:t>you can apply for jobs on the USW internal</a:t>
            </a:r>
            <a:r>
              <a:rPr lang="en-US" baseline="0" dirty="0"/>
              <a:t> </a:t>
            </a:r>
            <a:r>
              <a:rPr lang="en-US" dirty="0"/>
              <a:t>board. </a:t>
            </a:r>
            <a:r>
              <a:rPr lang="en-US" dirty="0">
                <a:highlight>
                  <a:srgbClr val="FFFF00"/>
                </a:highlight>
              </a:rPr>
              <a:t>NEW CONTRACT, you now have a second chance to apply to jobs on the external board, although you don’ have special status. (website has not been updated yet).</a:t>
            </a:r>
          </a:p>
          <a:p>
            <a:pPr marL="174982" indent="-174982" defTabSz="933237">
              <a:buFontTx/>
              <a:buChar char="-"/>
              <a:defRPr/>
            </a:pPr>
            <a:endParaRPr lang="en-US" dirty="0"/>
          </a:p>
          <a:p>
            <a:pPr marL="174982" indent="-174982" defTabSz="933237">
              <a:buFontTx/>
              <a:buChar char="-"/>
              <a:defRPr/>
            </a:pPr>
            <a:r>
              <a:rPr lang="en-US" dirty="0">
                <a:highlight>
                  <a:srgbClr val="FFFF00"/>
                </a:highlight>
              </a:rPr>
              <a:t>NEW CONTRACT – job notices will have more information on the job duties. </a:t>
            </a:r>
          </a:p>
          <a:p>
            <a:pPr marL="174982" indent="-174982" defTabSz="933237">
              <a:buFontTx/>
              <a:buChar char="-"/>
              <a:defRPr/>
            </a:pPr>
            <a:endParaRPr lang="en-US" dirty="0">
              <a:highlight>
                <a:srgbClr val="FFFF00"/>
              </a:highlight>
            </a:endParaRPr>
          </a:p>
          <a:p>
            <a:pPr marL="174982" indent="-174982" defTabSz="933237">
              <a:buFontTx/>
              <a:buChar char="-"/>
              <a:defRPr/>
            </a:pPr>
            <a:r>
              <a:rPr lang="en-US" dirty="0">
                <a:highlight>
                  <a:srgbClr val="FFFF00"/>
                </a:highlight>
              </a:rPr>
              <a:t>NEW – internal applicants who meet the minimum qualifications will be interviewed. You’ll be notified of the outcome of the search before the successful person starts. </a:t>
            </a:r>
          </a:p>
          <a:p>
            <a:pPr marL="174982" indent="-174982" defTabSz="933237">
              <a:buFontTx/>
              <a:buChar char="-"/>
              <a:defRPr/>
            </a:pPr>
            <a:endParaRPr lang="en-US" dirty="0">
              <a:highlight>
                <a:srgbClr val="FFFF00"/>
              </a:highlight>
            </a:endParaRPr>
          </a:p>
          <a:p>
            <a:pPr marL="174982" indent="-174982" defTabSz="933237">
              <a:buFontTx/>
              <a:buChar char="-"/>
              <a:defRPr/>
            </a:pPr>
            <a:r>
              <a:rPr lang="en-US" dirty="0">
                <a:highlight>
                  <a:srgbClr val="FFFF00"/>
                </a:highlight>
              </a:rPr>
              <a:t>You don’t need to use personal, vacation or flex to go to an interview. You DO need to tell your boss that you’re going. If you want to keep it on the downlow, then you do need to take a personal or vacation day. </a:t>
            </a:r>
          </a:p>
          <a:p>
            <a:pPr marL="174982" indent="-174982" defTabSz="933237">
              <a:buFontTx/>
              <a:buChar char="-"/>
              <a:defRPr/>
            </a:pPr>
            <a:endParaRPr lang="en-US" dirty="0">
              <a:highlight>
                <a:srgbClr val="FFFF00"/>
              </a:highlight>
            </a:endParaRPr>
          </a:p>
          <a:p>
            <a:pPr marL="174982" indent="-174982" defTabSz="933237">
              <a:buFontTx/>
              <a:buChar char="-"/>
              <a:defRPr/>
            </a:pPr>
            <a:r>
              <a:rPr lang="en-US" dirty="0">
                <a:highlight>
                  <a:srgbClr val="FFFF00"/>
                </a:highlight>
              </a:rPr>
              <a:t>You should be aware that you do need to list your current supervisor on the application form at the interview. There’s no way around this, so your boss will find out that you’ve applied. If you think your boss will give you a bad reference, you still need to put them down and management retains the right to contact them. You should tell the HR generalist that you don’t think your current supervisor will give you an accurate reference and that they should rely on the other ones for a better picture. </a:t>
            </a:r>
          </a:p>
          <a:p>
            <a:pPr marL="174982" indent="-174982">
              <a:buFontTx/>
              <a:buChar char="-"/>
              <a:defRPr/>
            </a:pPr>
            <a:r>
              <a:rPr lang="en-US" dirty="0">
                <a:solidFill>
                  <a:schemeClr val="tx2"/>
                </a:solidFill>
              </a:rPr>
              <a:t>When requested, HR will meet with qualified applicants who are unsuccessful in competition to assist with career development plan and job search skills </a:t>
            </a:r>
          </a:p>
          <a:p>
            <a:pPr marL="174982" indent="-174982" defTabSz="933237">
              <a:buFontTx/>
              <a:buChar char="-"/>
              <a:defRPr/>
            </a:pPr>
            <a:endParaRPr lang="en-US" dirty="0"/>
          </a:p>
          <a:p>
            <a:pPr marL="174982" indent="-174982" defTabSz="933237">
              <a:buFontTx/>
              <a:buChar char="-"/>
              <a:defRPr/>
            </a:pPr>
            <a:r>
              <a:rPr lang="en-US" dirty="0"/>
              <a:t>You can file a failure to hire grievance if you’ve been passed over for a job and you know that you were well-qualified for it – tough to win</a:t>
            </a:r>
          </a:p>
          <a:p>
            <a:pPr defTabSz="933237">
              <a:defRPr/>
            </a:pPr>
            <a:endParaRPr lang="en-US" dirty="0"/>
          </a:p>
          <a:p>
            <a:pPr defTabSz="933237">
              <a:defRPr/>
            </a:pPr>
            <a:r>
              <a:rPr lang="en-US" dirty="0"/>
              <a:t>-The University retains discretion to post externally after qualified internal applicants have been interviewed</a:t>
            </a:r>
          </a:p>
          <a:p>
            <a:pPr defTabSz="933237">
              <a:defRPr/>
            </a:pPr>
            <a:endParaRPr lang="en-US" dirty="0"/>
          </a:p>
          <a:p>
            <a:pPr defTabSz="933237">
              <a:defRPr/>
            </a:pPr>
            <a:r>
              <a:rPr lang="en-US" dirty="0"/>
              <a:t>You have options to try out other jobs</a:t>
            </a:r>
          </a:p>
          <a:p>
            <a:pPr defTabSz="933237">
              <a:defRPr/>
            </a:pPr>
            <a:r>
              <a:rPr lang="en-US" dirty="0"/>
              <a:t>	- </a:t>
            </a:r>
            <a:r>
              <a:rPr lang="en-US" dirty="0" err="1"/>
              <a:t>secondments</a:t>
            </a:r>
            <a:r>
              <a:rPr lang="en-US" dirty="0"/>
              <a:t> – can return to your job (if it still exists) – if there’s an org change while you’re on </a:t>
            </a:r>
            <a:r>
              <a:rPr lang="en-US" dirty="0" err="1"/>
              <a:t>secondment</a:t>
            </a:r>
            <a:r>
              <a:rPr lang="en-US" dirty="0"/>
              <a:t>, those rights kick in</a:t>
            </a:r>
          </a:p>
          <a:p>
            <a:pPr defTabSz="933237">
              <a:defRPr/>
            </a:pPr>
            <a:r>
              <a:rPr lang="en-US" dirty="0"/>
              <a:t>	- two month trial period</a:t>
            </a:r>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12</a:t>
            </a:fld>
            <a:endParaRPr lang="en-US"/>
          </a:p>
        </p:txBody>
      </p:sp>
    </p:spTree>
    <p:extLst>
      <p:ext uri="{BB962C8B-B14F-4D97-AF65-F5344CB8AC3E}">
        <p14:creationId xmlns:p14="http://schemas.microsoft.com/office/powerpoint/2010/main" val="107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U of T is a big place, and there’s lots of opportunities to work different jobs if you’re not fully satisfied with your current one (or your manager’s a jerk)</a:t>
            </a:r>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13</a:t>
            </a:fld>
            <a:endParaRPr lang="en-US"/>
          </a:p>
        </p:txBody>
      </p:sp>
    </p:spTree>
    <p:extLst>
      <p:ext uri="{BB962C8B-B14F-4D97-AF65-F5344CB8AC3E}">
        <p14:creationId xmlns:p14="http://schemas.microsoft.com/office/powerpoint/2010/main" val="296491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34B309-4486-49FB-9561-96C1279432EC}" type="slidenum">
              <a:rPr lang="en-US" smtClean="0"/>
              <a:t>14</a:t>
            </a:fld>
            <a:endParaRPr lang="en-US"/>
          </a:p>
        </p:txBody>
      </p:sp>
    </p:spTree>
    <p:extLst>
      <p:ext uri="{BB962C8B-B14F-4D97-AF65-F5344CB8AC3E}">
        <p14:creationId xmlns:p14="http://schemas.microsoft.com/office/powerpoint/2010/main" val="137446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Self Funded Leave </a:t>
            </a:r>
            <a:r>
              <a:rPr lang="en-US" dirty="0"/>
              <a:t>- Employees with 3 years of service can apply for a leave of absence for 3-12 months with the option of deferring a portion of your salary</a:t>
            </a:r>
          </a:p>
          <a:p>
            <a:pPr lvl="1"/>
            <a:r>
              <a:rPr lang="en-US" dirty="0"/>
              <a:t>Must apply at least 6 months in advance</a:t>
            </a:r>
          </a:p>
          <a:p>
            <a:pPr lvl="1"/>
            <a:endParaRPr lang="en-US" dirty="0"/>
          </a:p>
          <a:p>
            <a:pPr lvl="1">
              <a:lnSpc>
                <a:spcPct val="110000"/>
              </a:lnSpc>
            </a:pPr>
            <a:r>
              <a:rPr lang="en-US" b="1" dirty="0"/>
              <a:t>Unpaid</a:t>
            </a:r>
            <a:r>
              <a:rPr lang="en-US" b="1" baseline="0" dirty="0"/>
              <a:t> Leave of Absence</a:t>
            </a:r>
            <a:r>
              <a:rPr lang="en-US" baseline="0" dirty="0"/>
              <a:t> - </a:t>
            </a:r>
            <a:r>
              <a:rPr lang="en-US" dirty="0"/>
              <a:t>Can continue benefits coverage if you prepay.</a:t>
            </a:r>
            <a:r>
              <a:rPr lang="en-US" baseline="0" dirty="0"/>
              <a:t> </a:t>
            </a:r>
            <a:r>
              <a:rPr lang="en-US" dirty="0"/>
              <a:t>Must apply at least 4 weeks in advance</a:t>
            </a:r>
          </a:p>
          <a:p>
            <a:pPr lvl="1"/>
            <a:endParaRPr lang="en-US" dirty="0"/>
          </a:p>
          <a:p>
            <a:pPr marL="466618" lvl="1" defTabSz="933237">
              <a:defRPr/>
            </a:pPr>
            <a:r>
              <a:rPr lang="en-US" b="1" dirty="0"/>
              <a:t>Training to be provided upon return from leave if necessary. BUT – be careful. If your boss has it out for you, they may use your leave as an opportunity to re-org you out of a job! Remember, you can only return to your position </a:t>
            </a:r>
            <a:r>
              <a:rPr lang="en-US" b="1" i="1" u="sng" dirty="0"/>
              <a:t>if it still exists. </a:t>
            </a:r>
          </a:p>
          <a:p>
            <a:pPr marL="466618" lvl="1" defTabSz="933237">
              <a:defRPr/>
            </a:pPr>
            <a:endParaRPr lang="en-US" b="1" i="1" u="sng" dirty="0"/>
          </a:p>
          <a:p>
            <a:pPr marL="466618" lvl="1" defTabSz="933237">
              <a:defRPr/>
            </a:pPr>
            <a:r>
              <a:rPr lang="en-US" dirty="0">
                <a:highlight>
                  <a:srgbClr val="FFFF00"/>
                </a:highlight>
              </a:rPr>
              <a:t>NEW CONTRACT There are changes to maternity leave as a result of EI changes, which should be implemented in late 2017 or early 2018. You will have the option of extending your EI up to 18 months and U of T will stretch out its top up for a longer period. None of the details have been set up yet, so liaise with the Family Care Office for up to date information. </a:t>
            </a:r>
          </a:p>
          <a:p>
            <a:pPr lvl="1"/>
            <a:endParaRPr lang="en-US" dirty="0"/>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15</a:t>
            </a:fld>
            <a:endParaRPr lang="en-US"/>
          </a:p>
        </p:txBody>
      </p:sp>
    </p:spTree>
    <p:extLst>
      <p:ext uri="{BB962C8B-B14F-4D97-AF65-F5344CB8AC3E}">
        <p14:creationId xmlns:p14="http://schemas.microsoft.com/office/powerpoint/2010/main" val="72534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-Yourself and dependents </a:t>
            </a:r>
            <a:r>
              <a:rPr lang="en-US" sz="1100" dirty="0"/>
              <a:t>(who don’t already have a BA) </a:t>
            </a:r>
            <a:r>
              <a:rPr lang="en-US" dirty="0"/>
              <a:t>only have to pay ancillary/incidental fees </a:t>
            </a:r>
          </a:p>
          <a:p>
            <a:pPr defTabSz="933237">
              <a:defRPr/>
            </a:pPr>
            <a:r>
              <a:rPr lang="en-US" dirty="0"/>
              <a:t>-Reimbursement is limited to equivalent general Arts &amp; Science course tuition fee </a:t>
            </a:r>
            <a:r>
              <a:rPr lang="en-US" sz="1100" dirty="0"/>
              <a:t>(you will have to pay additional for professional programs)</a:t>
            </a:r>
            <a:endParaRPr lang="en-US" dirty="0"/>
          </a:p>
          <a:p>
            <a:pPr defTabSz="933237">
              <a:defRPr/>
            </a:pPr>
            <a:r>
              <a:rPr lang="en-US" dirty="0"/>
              <a:t>- You must get your boss’s sign off if the course is during work time</a:t>
            </a:r>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16</a:t>
            </a:fld>
            <a:endParaRPr lang="en-US"/>
          </a:p>
        </p:txBody>
      </p:sp>
    </p:spTree>
    <p:extLst>
      <p:ext uri="{BB962C8B-B14F-4D97-AF65-F5344CB8AC3E}">
        <p14:creationId xmlns:p14="http://schemas.microsoft.com/office/powerpoint/2010/main" val="105530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highlight>
                  <a:srgbClr val="FFFF00"/>
                </a:highlight>
              </a:rPr>
              <a:t>NEW CONTRACT -</a:t>
            </a:r>
            <a:r>
              <a:rPr lang="en-US" b="1" dirty="0">
                <a:highlight>
                  <a:srgbClr val="FFFF00"/>
                </a:highlight>
              </a:rPr>
              <a:t>Continuing Studies Courses </a:t>
            </a:r>
            <a:r>
              <a:rPr lang="en-US" dirty="0">
                <a:highlight>
                  <a:srgbClr val="FFFF00"/>
                </a:highlight>
              </a:rPr>
              <a:t>– U of T will pay up to $750 per course if work related, $350 for personal interest (max 4 courses per year)</a:t>
            </a:r>
            <a:r>
              <a:rPr lang="en-US" sz="1100" dirty="0">
                <a:highlight>
                  <a:srgbClr val="FFFF00"/>
                </a:highlight>
              </a:rPr>
              <a:t>. </a:t>
            </a:r>
          </a:p>
          <a:p>
            <a:pPr defTabSz="933237">
              <a:defRPr/>
            </a:pPr>
            <a:endParaRPr lang="en-US" sz="1100" dirty="0"/>
          </a:p>
          <a:p>
            <a:pPr defTabSz="933237">
              <a:defRPr/>
            </a:pPr>
            <a:r>
              <a:rPr lang="en-US" sz="1100" dirty="0"/>
              <a:t>- Get permission</a:t>
            </a:r>
            <a:r>
              <a:rPr lang="en-US" sz="1100" b="1" dirty="0"/>
              <a:t> first </a:t>
            </a:r>
            <a:r>
              <a:rPr lang="en-US" sz="1100" dirty="0"/>
              <a:t>and find out if your course qualifies before going with the 50% reimbursement</a:t>
            </a:r>
          </a:p>
          <a:p>
            <a:pPr defTabSz="933237">
              <a:defRPr/>
            </a:pPr>
            <a:endParaRPr lang="en-US" sz="1100" dirty="0"/>
          </a:p>
          <a:p>
            <a:pPr defTabSz="933237">
              <a:defRPr/>
            </a:pPr>
            <a:r>
              <a:rPr lang="en-US" dirty="0"/>
              <a:t>-</a:t>
            </a:r>
            <a:r>
              <a:rPr lang="en-US" baseline="0" dirty="0"/>
              <a:t> </a:t>
            </a:r>
            <a:r>
              <a:rPr lang="en-US" dirty="0"/>
              <a:t>Not keen on committing to more school? Attend public lectures, or sit in on some of the big introductory classes in Con Hall (ANT 100, PSY 101). Many profs will allow you to audit course if you ask permission </a:t>
            </a:r>
            <a:r>
              <a:rPr lang="en-US" sz="1400" dirty="0"/>
              <a:t>(no enrolment necessary) </a:t>
            </a:r>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17</a:t>
            </a:fld>
            <a:endParaRPr lang="en-US"/>
          </a:p>
        </p:txBody>
      </p:sp>
    </p:spTree>
    <p:extLst>
      <p:ext uri="{BB962C8B-B14F-4D97-AF65-F5344CB8AC3E}">
        <p14:creationId xmlns:p14="http://schemas.microsoft.com/office/powerpoint/2010/main" val="383529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Child Care Benefit - </a:t>
            </a:r>
            <a:r>
              <a:rPr lang="en-US" dirty="0"/>
              <a:t>Staff with children under age seven can be reimbursed for childcare costs, up to $10 per half-day or $20 per full day, to a max of $2000 per year, per child. </a:t>
            </a:r>
            <a:r>
              <a:rPr lang="en-US" dirty="0">
                <a:hlinkClick r:id="rId3"/>
              </a:rPr>
              <a:t>Apply via ESS</a:t>
            </a:r>
            <a:endParaRPr lang="en-US" dirty="0"/>
          </a:p>
          <a:p>
            <a:pPr defTabSz="933237">
              <a:defRPr/>
            </a:pPr>
            <a:endParaRPr lang="en-US" b="1" dirty="0"/>
          </a:p>
          <a:p>
            <a:pPr defTabSz="933237">
              <a:defRPr/>
            </a:pPr>
            <a:r>
              <a:rPr lang="en-US" b="1" dirty="0"/>
              <a:t>Family Care Office </a:t>
            </a:r>
            <a:r>
              <a:rPr lang="en-US" dirty="0"/>
              <a:t>- All kinds of family-friendly events, parenting and elder care workshops, peer-mentorship program – even an online Babysitter Directory</a:t>
            </a:r>
          </a:p>
          <a:p>
            <a:r>
              <a:rPr lang="en-CA" dirty="0"/>
              <a:t>- Info sessions on mat leave benefits</a:t>
            </a:r>
          </a:p>
        </p:txBody>
      </p:sp>
      <p:sp>
        <p:nvSpPr>
          <p:cNvPr id="4" name="Slide Number Placeholder 3"/>
          <p:cNvSpPr>
            <a:spLocks noGrp="1"/>
          </p:cNvSpPr>
          <p:nvPr>
            <p:ph type="sldNum" sz="quarter" idx="10"/>
          </p:nvPr>
        </p:nvSpPr>
        <p:spPr/>
        <p:txBody>
          <a:bodyPr/>
          <a:lstStyle/>
          <a:p>
            <a:fld id="{7734B309-4486-49FB-9561-96C1279432EC}" type="slidenum">
              <a:rPr lang="en-US" smtClean="0"/>
              <a:t>18</a:t>
            </a:fld>
            <a:endParaRPr lang="en-US"/>
          </a:p>
        </p:txBody>
      </p:sp>
    </p:spTree>
    <p:extLst>
      <p:ext uri="{BB962C8B-B14F-4D97-AF65-F5344CB8AC3E}">
        <p14:creationId xmlns:p14="http://schemas.microsoft.com/office/powerpoint/2010/main" val="164981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Dentist – two locations</a:t>
            </a:r>
          </a:p>
          <a:p>
            <a:r>
              <a:rPr lang="en-CA" altLang="en-US" dirty="0">
                <a:latin typeface="Arial" charset="0"/>
              </a:rPr>
              <a:t>33 Cecil St.     T. 416. 343. 0086</a:t>
            </a:r>
          </a:p>
          <a:p>
            <a:pPr>
              <a:spcBef>
                <a:spcPct val="0"/>
              </a:spcBef>
            </a:pPr>
            <a:r>
              <a:rPr lang="en-US" altLang="en-US" dirty="0">
                <a:latin typeface="Arial" charset="0"/>
              </a:rPr>
              <a:t>1158 </a:t>
            </a:r>
            <a:r>
              <a:rPr lang="en-US" altLang="en-US" dirty="0" err="1">
                <a:latin typeface="Arial" charset="0"/>
              </a:rPr>
              <a:t>Aerowood</a:t>
            </a:r>
            <a:r>
              <a:rPr lang="en-US" altLang="en-US" dirty="0">
                <a:latin typeface="Arial" charset="0"/>
              </a:rPr>
              <a:t> </a:t>
            </a:r>
            <a:r>
              <a:rPr lang="en-US" altLang="en-US" dirty="0" err="1">
                <a:latin typeface="Arial" charset="0"/>
              </a:rPr>
              <a:t>Dr</a:t>
            </a:r>
            <a:r>
              <a:rPr lang="en-US" altLang="en-US" dirty="0">
                <a:latin typeface="Arial" charset="0"/>
              </a:rPr>
              <a:t>, Mississauga T. </a:t>
            </a:r>
            <a:r>
              <a:rPr lang="en-CA" dirty="0"/>
              <a:t>905-238-1414</a:t>
            </a:r>
            <a:endParaRPr lang="en-CA" altLang="en-US" dirty="0">
              <a:latin typeface="Arial" charset="0"/>
            </a:endParaRPr>
          </a:p>
          <a:p>
            <a:endParaRPr lang="en-US" dirty="0"/>
          </a:p>
          <a:p>
            <a:r>
              <a:rPr lang="en-US" dirty="0"/>
              <a:t>Injured</a:t>
            </a:r>
            <a:r>
              <a:rPr lang="en-US" baseline="0" dirty="0"/>
              <a:t> Workers Program  - </a:t>
            </a:r>
            <a:r>
              <a:rPr lang="en-CA" dirty="0">
                <a:solidFill>
                  <a:schemeClr val="bg1">
                    <a:lumMod val="50000"/>
                  </a:schemeClr>
                </a:solidFill>
              </a:rPr>
              <a:t>Advocacy, confidential advice and information on workplace injury, disability and workplace accommodation and rehabilitation</a:t>
            </a:r>
          </a:p>
          <a:p>
            <a:endParaRPr lang="en-CA" dirty="0">
              <a:solidFill>
                <a:schemeClr val="bg1">
                  <a:lumMod val="50000"/>
                </a:schemeClr>
              </a:solidFill>
            </a:endParaRPr>
          </a:p>
          <a:p>
            <a:r>
              <a:rPr lang="en-CA" dirty="0">
                <a:solidFill>
                  <a:schemeClr val="bg1">
                    <a:lumMod val="50000"/>
                  </a:schemeClr>
                </a:solidFill>
              </a:rPr>
              <a:t>Scholarships – for you and your kids</a:t>
            </a:r>
          </a:p>
          <a:p>
            <a:endParaRPr lang="en-CA" dirty="0">
              <a:solidFill>
                <a:schemeClr val="bg1">
                  <a:lumMod val="50000"/>
                </a:schemeClr>
              </a:solidFill>
            </a:endParaRPr>
          </a:p>
          <a:p>
            <a:pPr lvl="1"/>
            <a:r>
              <a:rPr lang="en-US" sz="1400" dirty="0"/>
              <a:t>Post Secondary School Scholarship</a:t>
            </a:r>
          </a:p>
          <a:p>
            <a:pPr lvl="1"/>
            <a:r>
              <a:rPr lang="en-US" sz="1400" dirty="0"/>
              <a:t>Lifelong Learning Scholarship</a:t>
            </a:r>
          </a:p>
          <a:p>
            <a:pPr lvl="1"/>
            <a:r>
              <a:rPr lang="en-US" sz="1400" dirty="0"/>
              <a:t>David Ellis Scholarship</a:t>
            </a:r>
          </a:p>
          <a:p>
            <a:pPr lvl="1"/>
            <a:r>
              <a:rPr lang="en-US" sz="1400" dirty="0" err="1"/>
              <a:t>Rudychuk</a:t>
            </a:r>
            <a:r>
              <a:rPr lang="en-US" sz="1400" dirty="0"/>
              <a:t> Scholarship Placement Program</a:t>
            </a:r>
          </a:p>
          <a:p>
            <a:pPr lvl="1"/>
            <a:r>
              <a:rPr lang="en-US" sz="1400" dirty="0"/>
              <a:t>Steelworker Summer </a:t>
            </a:r>
          </a:p>
          <a:p>
            <a:pPr lvl="1"/>
            <a:r>
              <a:rPr lang="en-US" sz="1400" dirty="0"/>
              <a:t>District 6 Scholarships</a:t>
            </a:r>
          </a:p>
          <a:p>
            <a:endParaRPr lang="en-US" dirty="0">
              <a:solidFill>
                <a:schemeClr val="bg1">
                  <a:lumMod val="50000"/>
                </a:schemeClr>
              </a:solidFill>
            </a:endParaRPr>
          </a:p>
          <a:p>
            <a:r>
              <a:rPr lang="en-US" dirty="0"/>
              <a:t>Lifeline - Employee Assistance Program provides confidential info, referral, and support services for members and their families struggling with personal and work issues (addiction, debt, mental illness, divorce, etc.) </a:t>
            </a:r>
          </a:p>
          <a:p>
            <a:pPr lvl="1"/>
            <a:r>
              <a:rPr lang="en-US" dirty="0"/>
              <a:t>An alternative to the </a:t>
            </a:r>
            <a:r>
              <a:rPr lang="en-US" dirty="0">
                <a:hlinkClick r:id="rId3"/>
              </a:rPr>
              <a:t>University’s EFAP Program </a:t>
            </a:r>
            <a:r>
              <a:rPr lang="en-US" dirty="0"/>
              <a:t>(remember Homewood is a client of the University; it’s best to use Lifeline if you are dealing with a bully manager). </a:t>
            </a:r>
          </a:p>
          <a:p>
            <a:pPr lvl="1"/>
            <a:endParaRPr lang="en-US" dirty="0">
              <a:solidFill>
                <a:schemeClr val="bg1">
                  <a:lumMod val="50000"/>
                </a:schemeClr>
              </a:solidFill>
            </a:endParaRPr>
          </a:p>
          <a:p>
            <a:pPr lvl="1"/>
            <a:r>
              <a:rPr lang="en-US" dirty="0">
                <a:solidFill>
                  <a:schemeClr val="bg1">
                    <a:lumMod val="50000"/>
                  </a:schemeClr>
                </a:solidFill>
              </a:rPr>
              <a:t>Discount programs</a:t>
            </a:r>
          </a:p>
          <a:p>
            <a:pPr marL="641600" lvl="1" indent="-174982">
              <a:buFontTx/>
              <a:buChar char="-"/>
            </a:pPr>
            <a:r>
              <a:rPr lang="en-US" dirty="0">
                <a:solidFill>
                  <a:schemeClr val="bg1">
                    <a:lumMod val="50000"/>
                  </a:schemeClr>
                </a:solidFill>
              </a:rPr>
              <a:t>Home and auto insurance</a:t>
            </a:r>
          </a:p>
          <a:p>
            <a:pPr marL="641600" lvl="1" indent="-174982">
              <a:buFontTx/>
              <a:buChar char="-"/>
            </a:pPr>
            <a:r>
              <a:rPr lang="en-US" dirty="0">
                <a:solidFill>
                  <a:schemeClr val="bg1">
                    <a:lumMod val="50000"/>
                  </a:schemeClr>
                </a:solidFill>
              </a:rPr>
              <a:t>Tourist attractions</a:t>
            </a:r>
          </a:p>
          <a:p>
            <a:pPr marL="641600" lvl="1" indent="-174982">
              <a:buFontTx/>
              <a:buChar char="-"/>
            </a:pPr>
            <a:r>
              <a:rPr lang="en-US" dirty="0">
                <a:solidFill>
                  <a:schemeClr val="bg1">
                    <a:lumMod val="50000"/>
                  </a:schemeClr>
                </a:solidFill>
              </a:rPr>
              <a:t>Union Savings</a:t>
            </a:r>
          </a:p>
          <a:p>
            <a:pPr marL="641600" lvl="1" indent="-174982">
              <a:buFontTx/>
              <a:buChar char="-"/>
            </a:pPr>
            <a:endParaRPr lang="en-US" dirty="0">
              <a:solidFill>
                <a:schemeClr val="bg1">
                  <a:lumMod val="50000"/>
                </a:schemeClr>
              </a:solidFill>
            </a:endParaRPr>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19</a:t>
            </a:fld>
            <a:endParaRPr lang="en-US"/>
          </a:p>
        </p:txBody>
      </p:sp>
    </p:spTree>
    <p:extLst>
      <p:ext uri="{BB962C8B-B14F-4D97-AF65-F5344CB8AC3E}">
        <p14:creationId xmlns:p14="http://schemas.microsoft.com/office/powerpoint/2010/main" val="155847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b="0" dirty="0"/>
              <a:t>The agreement is important because it</a:t>
            </a:r>
            <a:r>
              <a:rPr lang="en-CA" b="0" baseline="0" dirty="0"/>
              <a:t> enshrines the terms and conditions of employment in a transparent document which everyone can read. The rules are clear, people are treated fairly and the union has recourse if it’s violated. </a:t>
            </a:r>
            <a:endParaRPr lang="en-CA" b="0" dirty="0"/>
          </a:p>
          <a:p>
            <a:pPr defTabSz="933237">
              <a:defRPr/>
            </a:pPr>
            <a:endParaRPr lang="en-CA" b="1" dirty="0"/>
          </a:p>
          <a:p>
            <a:pPr defTabSz="933237">
              <a:defRPr/>
            </a:pPr>
            <a:r>
              <a:rPr lang="en-CA" b="1" dirty="0"/>
              <a:t>BUT</a:t>
            </a:r>
            <a:r>
              <a:rPr lang="en-CA" dirty="0"/>
              <a:t>, always remember, these are not gifts from a benevolent employer. They were obtained through struggle, and every round of bargaining we must fight to maintain and extend them. They can be taken away if members become disengaged, so don’t take them for granted</a:t>
            </a:r>
          </a:p>
          <a:p>
            <a:pPr defTabSz="933237">
              <a:defRPr/>
            </a:pPr>
            <a:endParaRPr lang="en-CA" dirty="0"/>
          </a:p>
          <a:p>
            <a:pPr defTabSz="933237">
              <a:defRPr/>
            </a:pPr>
            <a:r>
              <a:rPr lang="en-CA" dirty="0"/>
              <a:t>This is an overview of some frequently asked questions we get from our members</a:t>
            </a:r>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2</a:t>
            </a:fld>
            <a:endParaRPr lang="en-US"/>
          </a:p>
        </p:txBody>
      </p:sp>
    </p:spTree>
    <p:extLst>
      <p:ext uri="{BB962C8B-B14F-4D97-AF65-F5344CB8AC3E}">
        <p14:creationId xmlns:p14="http://schemas.microsoft.com/office/powerpoint/2010/main" val="2239887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34B309-4486-49FB-9561-96C1279432EC}" type="slidenum">
              <a:rPr lang="en-US" smtClean="0"/>
              <a:t>20</a:t>
            </a:fld>
            <a:endParaRPr lang="en-US"/>
          </a:p>
        </p:txBody>
      </p:sp>
    </p:spTree>
    <p:extLst>
      <p:ext uri="{BB962C8B-B14F-4D97-AF65-F5344CB8AC3E}">
        <p14:creationId xmlns:p14="http://schemas.microsoft.com/office/powerpoint/2010/main" val="1393735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34B309-4486-49FB-9561-96C1279432EC}" type="slidenum">
              <a:rPr lang="en-US" smtClean="0"/>
              <a:t>21</a:t>
            </a:fld>
            <a:endParaRPr lang="en-US"/>
          </a:p>
        </p:txBody>
      </p:sp>
    </p:spTree>
    <p:extLst>
      <p:ext uri="{BB962C8B-B14F-4D97-AF65-F5344CB8AC3E}">
        <p14:creationId xmlns:p14="http://schemas.microsoft.com/office/powerpoint/2010/main" val="2244972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note on representation</a:t>
            </a:r>
            <a:r>
              <a:rPr lang="en-CA" baseline="0" dirty="0"/>
              <a:t> </a:t>
            </a:r>
            <a:r>
              <a:rPr lang="en-CA" dirty="0"/>
              <a:t> - HR works for management, they are not a neutral referee between management and employees, which is what many members think. If you are in a situation where you’re being disciplined, it’s HR on the same side of the table as management.  You can go to them with questions about pay and benefits, but if you have a workplace problem, contact the union first. </a:t>
            </a:r>
          </a:p>
        </p:txBody>
      </p:sp>
      <p:sp>
        <p:nvSpPr>
          <p:cNvPr id="4" name="Slide Number Placeholder 3"/>
          <p:cNvSpPr>
            <a:spLocks noGrp="1"/>
          </p:cNvSpPr>
          <p:nvPr>
            <p:ph type="sldNum" sz="quarter" idx="10"/>
          </p:nvPr>
        </p:nvSpPr>
        <p:spPr/>
        <p:txBody>
          <a:bodyPr/>
          <a:lstStyle/>
          <a:p>
            <a:fld id="{7734B309-4486-49FB-9561-96C1279432EC}" type="slidenum">
              <a:rPr lang="en-US" smtClean="0"/>
              <a:t>22</a:t>
            </a:fld>
            <a:endParaRPr lang="en-US"/>
          </a:p>
        </p:txBody>
      </p:sp>
    </p:spTree>
    <p:extLst>
      <p:ext uri="{BB962C8B-B14F-4D97-AF65-F5344CB8AC3E}">
        <p14:creationId xmlns:p14="http://schemas.microsoft.com/office/powerpoint/2010/main" val="2689907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Participation </a:t>
            </a:r>
          </a:p>
          <a:p>
            <a:pPr defTabSz="933237">
              <a:defRPr/>
            </a:pPr>
            <a:endParaRPr lang="en-US" dirty="0"/>
          </a:p>
          <a:p>
            <a:pPr marL="1108219" lvl="2" indent="-174982">
              <a:buFontTx/>
              <a:buChar char="-"/>
            </a:pPr>
            <a:r>
              <a:rPr lang="en-CA" dirty="0"/>
              <a:t>Come out to meetings like this</a:t>
            </a:r>
          </a:p>
          <a:p>
            <a:pPr marL="1108219" lvl="2" indent="-174982">
              <a:buFontTx/>
              <a:buChar char="-"/>
            </a:pPr>
            <a:r>
              <a:rPr lang="en-CA" dirty="0"/>
              <a:t>Monthly membership meetings</a:t>
            </a:r>
          </a:p>
          <a:p>
            <a:pPr marL="1108219" lvl="2" indent="-174982">
              <a:buFontTx/>
              <a:buChar char="-"/>
            </a:pPr>
            <a:r>
              <a:rPr lang="en-CA" dirty="0"/>
              <a:t>Join a committee</a:t>
            </a:r>
          </a:p>
          <a:p>
            <a:pPr marL="1108219" lvl="2" indent="-174982">
              <a:buFontTx/>
              <a:buChar char="-"/>
            </a:pPr>
            <a:r>
              <a:rPr lang="en-CA" dirty="0"/>
              <a:t>Look out for educational opportunities</a:t>
            </a:r>
          </a:p>
          <a:p>
            <a:pPr marL="1108219" lvl="2" indent="-174982">
              <a:buFontTx/>
              <a:buChar char="-"/>
            </a:pPr>
            <a:r>
              <a:rPr lang="en-CA" dirty="0"/>
              <a:t>Vote!!! Get involved in bargaining campaigns</a:t>
            </a:r>
          </a:p>
          <a:p>
            <a:pPr defTabSz="933237">
              <a:defRPr/>
            </a:pPr>
            <a:endParaRPr lang="en-US" dirty="0"/>
          </a:p>
          <a:p>
            <a:pPr defTabSz="933237">
              <a:defRPr/>
            </a:pPr>
            <a:r>
              <a:rPr lang="en-US" dirty="0"/>
              <a:t>We can’t win good collective agreements or grievances if the University thinks the Union doesn’t have strong support among members</a:t>
            </a:r>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23</a:t>
            </a:fld>
            <a:endParaRPr lang="en-US"/>
          </a:p>
        </p:txBody>
      </p:sp>
    </p:spTree>
    <p:extLst>
      <p:ext uri="{BB962C8B-B14F-4D97-AF65-F5344CB8AC3E}">
        <p14:creationId xmlns:p14="http://schemas.microsoft.com/office/powerpoint/2010/main" val="40125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34B309-4486-49FB-9561-96C1279432EC}" type="slidenum">
              <a:rPr lang="en-US" smtClean="0"/>
              <a:t>24</a:t>
            </a:fld>
            <a:endParaRPr lang="en-US"/>
          </a:p>
        </p:txBody>
      </p:sp>
    </p:spTree>
    <p:extLst>
      <p:ext uri="{BB962C8B-B14F-4D97-AF65-F5344CB8AC3E}">
        <p14:creationId xmlns:p14="http://schemas.microsoft.com/office/powerpoint/2010/main" val="337132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Don’t work for free</a:t>
            </a:r>
            <a:r>
              <a:rPr lang="en-US" b="0" baseline="0" dirty="0"/>
              <a:t> – U of T is built on unpaid “voluntary” overtime – too many of our members work through lunch, stay late or work from home, without being compensated for it. We all want to work hard and do a good job, but don’t allow yourself to be exploited.  Come on time, work efficiently and effectively and go home and have a life. </a:t>
            </a:r>
          </a:p>
          <a:p>
            <a:endParaRPr lang="en-US" dirty="0"/>
          </a:p>
          <a:p>
            <a:pPr marL="174982" indent="-174982">
              <a:buFontTx/>
              <a:buChar char="-"/>
            </a:pPr>
            <a:r>
              <a:rPr lang="en-US" b="0" dirty="0"/>
              <a:t>Managers are </a:t>
            </a:r>
            <a:r>
              <a:rPr lang="en-US" b="0" u="sng" dirty="0"/>
              <a:t>not allowed to ask you </a:t>
            </a:r>
            <a:r>
              <a:rPr lang="en-US" b="0" dirty="0"/>
              <a:t>to flex your time within the same week (</a:t>
            </a:r>
            <a:r>
              <a:rPr lang="en-US" b="0" dirty="0" err="1"/>
              <a:t>ie</a:t>
            </a:r>
            <a:r>
              <a:rPr lang="en-US" b="0" dirty="0"/>
              <a:t>. Stay late on Monday and in late on Tuesday)  </a:t>
            </a:r>
          </a:p>
          <a:p>
            <a:pPr marL="174982" indent="-174982">
              <a:buFontTx/>
              <a:buChar char="-"/>
            </a:pPr>
            <a:r>
              <a:rPr lang="en-US" b="0" dirty="0"/>
              <a:t>Time and a half credit for overtime does not start until you have worked OVER </a:t>
            </a:r>
            <a:r>
              <a:rPr lang="en-US" dirty="0"/>
              <a:t>36 ¼ in the same week.</a:t>
            </a:r>
          </a:p>
          <a:p>
            <a:pPr marL="174982" indent="-174982">
              <a:buFontTx/>
              <a:buChar char="-"/>
            </a:pPr>
            <a:r>
              <a:rPr lang="en-US" u="sng" dirty="0"/>
              <a:t>Authorized</a:t>
            </a:r>
            <a:r>
              <a:rPr lang="en-US" dirty="0"/>
              <a:t> OT is credited to an overtime bank </a:t>
            </a:r>
            <a:r>
              <a:rPr lang="en-US" u="sng" dirty="0"/>
              <a:t>unless the employee and the immediate supervisor mutually agrees that the overtime is to be paid out.</a:t>
            </a:r>
          </a:p>
          <a:p>
            <a:pPr marL="174982" indent="-174982">
              <a:buFontTx/>
              <a:buChar char="-"/>
            </a:pPr>
            <a:r>
              <a:rPr lang="en-US" dirty="0"/>
              <a:t>Employees may take banked time as lieu time off, </a:t>
            </a:r>
            <a:r>
              <a:rPr lang="en-US" u="sng" dirty="0"/>
              <a:t>at mutually agreed to with the employee and immediate supervisor.</a:t>
            </a:r>
          </a:p>
          <a:p>
            <a:pPr marL="174982" indent="-174982">
              <a:buFontTx/>
              <a:buChar char="-"/>
            </a:pPr>
            <a:r>
              <a:rPr lang="en-US" baseline="0" dirty="0"/>
              <a:t>establish a process for overtime approval in exceptional circumstances </a:t>
            </a:r>
            <a:r>
              <a:rPr lang="en-US" dirty="0"/>
              <a:t>when your immediate supervisor is not available to approve OT</a:t>
            </a:r>
            <a:r>
              <a:rPr lang="en-US" baseline="0" dirty="0"/>
              <a:t> ahead of time.</a:t>
            </a:r>
            <a:r>
              <a:rPr lang="en-US" dirty="0"/>
              <a:t> The OT bank may not at any time exceed 150 of total hours.  At that point you should be paid for additional OT hours.</a:t>
            </a:r>
          </a:p>
          <a:p>
            <a:pPr marL="174982" indent="-174982">
              <a:buFontTx/>
              <a:buChar char="-"/>
            </a:pPr>
            <a:r>
              <a:rPr lang="en-US" dirty="0"/>
              <a:t>Departments are supposed to have procedures in place for OT approval in urgent situation when you can’t get pre-approval.</a:t>
            </a:r>
          </a:p>
          <a:p>
            <a:pPr marL="174982" indent="-174982">
              <a:buFontTx/>
              <a:buChar char="-"/>
            </a:pPr>
            <a:r>
              <a:rPr lang="en-US" b="0" dirty="0"/>
              <a:t>Employees authorized to work overtime beyond 9:00 pm will be provided with a taxi chit or reimbursed for campus parking.</a:t>
            </a:r>
          </a:p>
          <a:p>
            <a:pPr marL="174982" indent="-174982">
              <a:buFontTx/>
              <a:buChar char="-"/>
            </a:pPr>
            <a:r>
              <a:rPr lang="en-US" b="0" dirty="0"/>
              <a:t>Employees who are authorized to work overtime for 2 consecutive hours or more beyond their regular hours in a worked day </a:t>
            </a:r>
            <a:r>
              <a:rPr lang="en-US" b="0"/>
              <a:t>are entitled </a:t>
            </a:r>
            <a:r>
              <a:rPr lang="en-US" b="0" dirty="0"/>
              <a:t>to a meal allowance in the of $15</a:t>
            </a:r>
          </a:p>
          <a:p>
            <a:endParaRPr lang="en-US" b="1" dirty="0">
              <a:highlight>
                <a:srgbClr val="FFFF00"/>
              </a:highlight>
            </a:endParaRPr>
          </a:p>
          <a:p>
            <a:r>
              <a:rPr lang="en-US" b="1" dirty="0"/>
              <a:t>Stand-by and Call-in pay </a:t>
            </a:r>
            <a:r>
              <a:rPr lang="en-US" dirty="0"/>
              <a:t>You are owed 2 hours of regular straight time pay for each evening on scheduled standby, 3 hours per day on weekends</a:t>
            </a:r>
          </a:p>
          <a:p>
            <a:r>
              <a:rPr lang="en-US" dirty="0"/>
              <a:t>Call-in Pay – minimum 4 hours at OT rate, or pay for all hours worked, whichever is greater. 2 hours OT if you complete the work from home</a:t>
            </a:r>
          </a:p>
          <a:p>
            <a:endParaRPr lang="en-US" b="1" dirty="0"/>
          </a:p>
          <a:p>
            <a:r>
              <a:rPr lang="en-US" b="1" dirty="0"/>
              <a:t>Vacation</a:t>
            </a:r>
            <a:r>
              <a:rPr lang="en-US" b="1" baseline="0" dirty="0"/>
              <a:t> </a:t>
            </a:r>
            <a:r>
              <a:rPr lang="en-US" dirty="0"/>
              <a:t>You need vacation to relieve stress, and ensure you stay on top of your game. You are only </a:t>
            </a:r>
            <a:r>
              <a:rPr lang="en-US" i="1" dirty="0"/>
              <a:t>supposed</a:t>
            </a:r>
            <a:r>
              <a:rPr lang="en-US" dirty="0"/>
              <a:t> to be able to carry over 5 vacation days plus your annual entitlement per year – after that you require management’s written permission. </a:t>
            </a:r>
          </a:p>
          <a:p>
            <a:r>
              <a:rPr lang="en-US" dirty="0"/>
              <a:t>Don’t let too many days accumulate or it may get clawed back upon cessation of employment. </a:t>
            </a: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3</a:t>
            </a:fld>
            <a:endParaRPr lang="en-US"/>
          </a:p>
        </p:txBody>
      </p:sp>
    </p:spTree>
    <p:extLst>
      <p:ext uri="{BB962C8B-B14F-4D97-AF65-F5344CB8AC3E}">
        <p14:creationId xmlns:p14="http://schemas.microsoft.com/office/powerpoint/2010/main" val="78532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Many Managers and HR reps seem confused about what our collective agreement says and means</a:t>
            </a:r>
          </a:p>
          <a:p>
            <a:pPr defTabSz="933237">
              <a:defRPr/>
            </a:pPr>
            <a:endParaRPr lang="en-US" dirty="0"/>
          </a:p>
          <a:p>
            <a:pPr defTabSz="933237">
              <a:defRPr/>
            </a:pPr>
            <a:r>
              <a:rPr lang="en-US" dirty="0">
                <a:highlight>
                  <a:srgbClr val="FFFF00"/>
                </a:highlight>
              </a:rPr>
              <a:t>Occasional</a:t>
            </a:r>
            <a:r>
              <a:rPr lang="en-US" dirty="0"/>
              <a:t> personal health care appointments should not be counted as a personal day, a sick day, or a vacation day. It also should not be counted as lieu time (i.e., time you have to make up later). </a:t>
            </a:r>
            <a:r>
              <a:rPr lang="en-US" dirty="0">
                <a:highlight>
                  <a:srgbClr val="FFFF00"/>
                </a:highlight>
              </a:rPr>
              <a:t>Do remember, that the onus is on you to schedule your appointment outside of work hours or with a minimum of disruption.</a:t>
            </a:r>
          </a:p>
          <a:p>
            <a:pPr defTabSz="933237">
              <a:defRPr/>
            </a:pPr>
            <a:endParaRPr lang="en-US" dirty="0"/>
          </a:p>
          <a:p>
            <a:pPr defTabSz="933237">
              <a:defRPr/>
            </a:pPr>
            <a:r>
              <a:rPr lang="en-US" b="1" dirty="0">
                <a:solidFill>
                  <a:srgbClr val="FF0000"/>
                </a:solidFill>
              </a:rPr>
              <a:t>13:14:</a:t>
            </a:r>
            <a:r>
              <a:rPr lang="en-US" dirty="0">
                <a:solidFill>
                  <a:srgbClr val="FF0000"/>
                </a:solidFill>
              </a:rPr>
              <a:t> Where an employee cannot schedule a health care appointment outside of the employee’s regular working hours, the employee will give as much advance notice as possible, </a:t>
            </a:r>
            <a:r>
              <a:rPr lang="en-US" b="1" u="sng" dirty="0">
                <a:solidFill>
                  <a:srgbClr val="FF0000"/>
                </a:solidFill>
              </a:rPr>
              <a:t>and will be given time off with pay necessary to attend the appointment.</a:t>
            </a:r>
            <a:r>
              <a:rPr lang="en-US" dirty="0">
                <a:solidFill>
                  <a:srgbClr val="FF0000"/>
                </a:solidFill>
              </a:rPr>
              <a:t> In such cases, the employee will attempt to schedule the appointment so as to minimize disruption to the employee’s work day.</a:t>
            </a:r>
          </a:p>
          <a:p>
            <a:pPr defTabSz="933237">
              <a:defRPr/>
            </a:pPr>
            <a:endParaRPr lang="en-US" dirty="0">
              <a:highlight>
                <a:srgbClr val="FFFF00"/>
              </a:highlight>
            </a:endParaRPr>
          </a:p>
          <a:p>
            <a:pPr defTabSz="933237">
              <a:defRPr/>
            </a:pPr>
            <a:r>
              <a:rPr lang="en-US" dirty="0">
                <a:highlight>
                  <a:srgbClr val="FFFF00"/>
                </a:highlight>
              </a:rPr>
              <a:t>If you have regularly</a:t>
            </a:r>
            <a:r>
              <a:rPr lang="en-US" baseline="0" dirty="0">
                <a:highlight>
                  <a:srgbClr val="FFFF00"/>
                </a:highlight>
              </a:rPr>
              <a:t> scheduled and frequent health care appointments, you may need to </a:t>
            </a:r>
            <a:r>
              <a:rPr lang="en-US" dirty="0">
                <a:highlight>
                  <a:srgbClr val="FFFF00"/>
                </a:highlight>
              </a:rPr>
              <a:t>work out a flex time/accommodation arrangement instead. </a:t>
            </a:r>
            <a:r>
              <a:rPr lang="en-US" baseline="0" dirty="0">
                <a:highlight>
                  <a:srgbClr val="FFFF00"/>
                </a:highlight>
              </a:rPr>
              <a:t>If you have a good relationship with your boss, you can work out something informally. If you don’t want to go this route, you should go to Health and Wellbeing.  WITH THE NEW CONTRACT, you have the right to have a union rep help you with this.</a:t>
            </a:r>
            <a:endParaRPr lang="en-US" dirty="0">
              <a:highlight>
                <a:srgbClr val="FFFF00"/>
              </a:highlight>
            </a:endParaRPr>
          </a:p>
          <a:p>
            <a:pPr defTabSz="933237">
              <a:defRPr/>
            </a:pPr>
            <a:endParaRPr lang="en-US" dirty="0"/>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4</a:t>
            </a:fld>
            <a:endParaRPr lang="en-US"/>
          </a:p>
        </p:txBody>
      </p:sp>
    </p:spTree>
    <p:extLst>
      <p:ext uri="{BB962C8B-B14F-4D97-AF65-F5344CB8AC3E}">
        <p14:creationId xmlns:p14="http://schemas.microsoft.com/office/powerpoint/2010/main" val="197593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You do not have to work when you’re sick. Sick days are not work from home days. Inform your supervisor, put on your autoreply and go to bed. Don’t check your email and work from home. </a:t>
            </a:r>
          </a:p>
          <a:p>
            <a:pPr lvl="0">
              <a:defRPr/>
            </a:pPr>
            <a:endParaRPr lang="en-US" dirty="0"/>
          </a:p>
          <a:p>
            <a:pPr defTabSz="933237">
              <a:defRPr/>
            </a:pPr>
            <a:r>
              <a:rPr lang="en-US" dirty="0"/>
              <a:t>After probation, you can take up to 15 weeks paid sick leave per year, per illness or injury.</a:t>
            </a:r>
            <a:r>
              <a:rPr lang="en-US" baseline="0" dirty="0"/>
              <a:t> I</a:t>
            </a:r>
            <a:r>
              <a:rPr lang="en-US" dirty="0"/>
              <a:t>f you return to work for one full day between illnesses, you get another 15 weeks for any new illness. For recurring illnesses,</a:t>
            </a:r>
            <a:r>
              <a:rPr lang="en-US" baseline="0" dirty="0"/>
              <a:t> you must be back at work for 3 months to qualify for an additional 15 weeks</a:t>
            </a:r>
            <a:r>
              <a:rPr lang="en-US" dirty="0"/>
              <a:t>. If your sick leave extends beyond 15 weeks, you must apply for Long Term Disability, which pays 70% of your salary</a:t>
            </a:r>
          </a:p>
          <a:p>
            <a:pPr lvl="0">
              <a:defRPr/>
            </a:pPr>
            <a:endParaRPr lang="en-US" dirty="0"/>
          </a:p>
          <a:p>
            <a:pPr lvl="0">
              <a:defRPr/>
            </a:pPr>
            <a:r>
              <a:rPr lang="en-US" dirty="0"/>
              <a:t>Sick days are not banked if you don’t use them, like in some contracts. They’re there if you need them. Probationary employees only get 3 sick days.</a:t>
            </a:r>
            <a:r>
              <a:rPr lang="en-US" baseline="0" dirty="0"/>
              <a:t> </a:t>
            </a:r>
            <a:endParaRPr lang="en-US" dirty="0"/>
          </a:p>
          <a:p>
            <a:pPr lvl="0">
              <a:defRPr/>
            </a:pPr>
            <a:endParaRPr lang="en-US" dirty="0"/>
          </a:p>
          <a:p>
            <a:pPr defTabSz="933237">
              <a:defRPr/>
            </a:pPr>
            <a:r>
              <a:rPr lang="en-US" dirty="0"/>
              <a:t>-Even documented sick days can result in coaching letters, or even termination if the University can claim undue hardship and frustration of contract. Don’t abuse sick leave! </a:t>
            </a:r>
            <a:r>
              <a:rPr lang="en-US" b="1" dirty="0"/>
              <a:t>Use it when you need to </a:t>
            </a:r>
            <a:r>
              <a:rPr lang="en-US" sz="1400" dirty="0"/>
              <a:t>(but don’t try to be a hero by coming in and making your colleagues sick). </a:t>
            </a:r>
          </a:p>
          <a:p>
            <a:pPr lvl="0">
              <a:defRPr/>
            </a:pPr>
            <a:endParaRPr lang="en-US" dirty="0"/>
          </a:p>
          <a:p>
            <a:pPr lvl="0">
              <a:defRPr/>
            </a:pPr>
            <a:r>
              <a:rPr lang="en-US" dirty="0"/>
              <a:t>Sick days are for when you’re sick. Personal days (four per year) are for when your kids or other family members are sick. </a:t>
            </a:r>
            <a:endParaRPr lang="en-CA" dirty="0"/>
          </a:p>
          <a:p>
            <a:pPr defTabSz="933237">
              <a:defRPr/>
            </a:pPr>
            <a:endParaRPr lang="en-US" dirty="0"/>
          </a:p>
          <a:p>
            <a:pPr defTabSz="933237">
              <a:defRPr/>
            </a:pPr>
            <a:r>
              <a:rPr lang="en-US" dirty="0"/>
              <a:t>File medical documentation with Health &amp; Wellbeing after an absence</a:t>
            </a:r>
            <a:r>
              <a:rPr lang="en-US" baseline="0" dirty="0"/>
              <a:t> of 10 days</a:t>
            </a:r>
            <a:r>
              <a:rPr lang="en-US" dirty="0"/>
              <a:t>,</a:t>
            </a:r>
            <a:r>
              <a:rPr lang="en-US" baseline="0" dirty="0"/>
              <a:t> do not disclose confidential medical information to your direct manager. </a:t>
            </a:r>
            <a:r>
              <a:rPr lang="en-US" dirty="0"/>
              <a:t> </a:t>
            </a:r>
          </a:p>
          <a:p>
            <a:pPr marL="174982" indent="-174982" defTabSz="933237">
              <a:buFontTx/>
              <a:buChar char="-"/>
              <a:defRPr/>
            </a:pPr>
            <a:r>
              <a:rPr lang="en-US" dirty="0"/>
              <a:t>manager’s can ask for a doctors note,</a:t>
            </a:r>
            <a:r>
              <a:rPr lang="en-US" baseline="0" dirty="0"/>
              <a:t> but</a:t>
            </a:r>
            <a:r>
              <a:rPr lang="en-US" dirty="0"/>
              <a:t> this is not consistent across the university</a:t>
            </a:r>
          </a:p>
          <a:p>
            <a:pPr marL="174982" indent="-174982" defTabSz="933237">
              <a:buFontTx/>
              <a:buChar char="-"/>
              <a:defRPr/>
            </a:pPr>
            <a:r>
              <a:rPr lang="en-US" dirty="0"/>
              <a:t>If you have been on</a:t>
            </a:r>
            <a:r>
              <a:rPr lang="en-US" baseline="0" dirty="0"/>
              <a:t> a sick leave and are invited to attend a return to work meeting with management and HWB, DO NOT attend without a union rep. The union will ensure your return to work plan is in line with your doctor’s recommendations. </a:t>
            </a:r>
            <a:endParaRPr lang="en-US" dirty="0"/>
          </a:p>
          <a:p>
            <a:pPr defTabSz="933237">
              <a:defRPr/>
            </a:pPr>
            <a:endParaRPr lang="en-US" dirty="0"/>
          </a:p>
        </p:txBody>
      </p:sp>
      <p:sp>
        <p:nvSpPr>
          <p:cNvPr id="4" name="Slide Number Placeholder 3"/>
          <p:cNvSpPr>
            <a:spLocks noGrp="1"/>
          </p:cNvSpPr>
          <p:nvPr>
            <p:ph type="sldNum" sz="quarter" idx="10"/>
          </p:nvPr>
        </p:nvSpPr>
        <p:spPr/>
        <p:txBody>
          <a:bodyPr/>
          <a:lstStyle/>
          <a:p>
            <a:fld id="{7734B309-4486-49FB-9561-96C1279432EC}" type="slidenum">
              <a:rPr lang="en-US" smtClean="0"/>
              <a:t>5</a:t>
            </a:fld>
            <a:endParaRPr lang="en-US"/>
          </a:p>
        </p:txBody>
      </p:sp>
    </p:spTree>
    <p:extLst>
      <p:ext uri="{BB962C8B-B14F-4D97-AF65-F5344CB8AC3E}">
        <p14:creationId xmlns:p14="http://schemas.microsoft.com/office/powerpoint/2010/main" val="247360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common complaints we hear</a:t>
            </a:r>
          </a:p>
          <a:p>
            <a:endParaRPr lang="en-US" dirty="0"/>
          </a:p>
          <a:p>
            <a:pPr defTabSz="933237">
              <a:defRPr/>
            </a:pPr>
            <a:r>
              <a:rPr lang="en-US" dirty="0"/>
              <a:t>Bullies prey on those they deem to be weak. Don’t be silent, challenge harassing behaviour immediately. Demand that it stop. If it doesn’t, talk to your union rep and file a complaint. </a:t>
            </a:r>
          </a:p>
          <a:p>
            <a:pPr defTabSz="933237">
              <a:defRPr/>
            </a:pPr>
            <a:endParaRPr lang="en-US" dirty="0"/>
          </a:p>
          <a:p>
            <a:pPr lvl="0">
              <a:defRPr/>
            </a:pPr>
            <a:r>
              <a:rPr lang="en-US" dirty="0"/>
              <a:t>U of T civility guidelines list things like: </a:t>
            </a:r>
            <a:r>
              <a:rPr lang="en-CA" dirty="0"/>
              <a:t>Shouting, profanity, abusive, aggressive or violent language  / Slamming doors / Humiliating, degrading, demeaning, belittling, insulting, frightening or intimidating another person / Telling inappropriate jokes, </a:t>
            </a:r>
            <a:r>
              <a:rPr lang="en-CA" dirty="0" err="1"/>
              <a:t>etc</a:t>
            </a:r>
            <a:endParaRPr lang="en-CA" dirty="0"/>
          </a:p>
          <a:p>
            <a:pPr lvl="0">
              <a:defRPr/>
            </a:pPr>
            <a:endParaRPr lang="en-CA" dirty="0"/>
          </a:p>
          <a:p>
            <a:pPr lvl="0">
              <a:defRPr/>
            </a:pPr>
            <a:r>
              <a:rPr lang="en-CA" dirty="0"/>
              <a:t>This is not acceptable behaviour and you don’t have to put up with it. Many members endure bullying for years without taking any action and only come to the union when they’re in need of sick leave for</a:t>
            </a:r>
            <a:r>
              <a:rPr lang="en-CA" baseline="0" dirty="0"/>
              <a:t> stress/mental illness</a:t>
            </a:r>
            <a:r>
              <a:rPr lang="en-CA" dirty="0"/>
              <a:t>. You can contact the union confidentially any time for advice and assistance. If you choose to file a complaint, we can support you through the process.</a:t>
            </a:r>
            <a:endParaRPr lang="en-US" dirty="0"/>
          </a:p>
          <a:p>
            <a:pPr defTabSz="933237">
              <a:defRPr/>
            </a:pPr>
            <a:endParaRPr lang="en-US" dirty="0"/>
          </a:p>
          <a:p>
            <a:pPr>
              <a:defRPr/>
            </a:pPr>
            <a:r>
              <a:rPr lang="en-US" dirty="0"/>
              <a:t>Stand up for your co-workers too! If you witness bullying behavior or unjust treatment, intervene or contact a steward. </a:t>
            </a:r>
          </a:p>
          <a:p>
            <a:pPr defTabSz="933237">
              <a:defRPr/>
            </a:pPr>
            <a:endParaRPr lang="en-US" dirty="0"/>
          </a:p>
          <a:p>
            <a:pPr lvl="0">
              <a:defRPr/>
            </a:pPr>
            <a:r>
              <a:rPr lang="en-US" dirty="0"/>
              <a:t>Member-on-member Conflict: Not getting along with a colleague? Think twice before complaining to management; utilize the USW Mediation Services –- non-punitive means</a:t>
            </a:r>
            <a:r>
              <a:rPr lang="en-US" baseline="0" dirty="0"/>
              <a:t> to</a:t>
            </a:r>
            <a:r>
              <a:rPr lang="en-US" dirty="0"/>
              <a:t> resolving the problem</a:t>
            </a:r>
            <a:r>
              <a:rPr lang="en-US" baseline="0" dirty="0"/>
              <a:t> without</a:t>
            </a:r>
            <a:r>
              <a:rPr lang="en-US" dirty="0"/>
              <a:t> assigning blame -  reporting</a:t>
            </a:r>
            <a:r>
              <a:rPr lang="en-US" baseline="0" dirty="0"/>
              <a:t> member on member conflict to management</a:t>
            </a:r>
            <a:r>
              <a:rPr lang="en-US" dirty="0"/>
              <a:t> can lead to discipline/coaching – trying to solve it in-house before it escalates is in everyone’s interest.  Management and HR intervention can sometimes make a situation</a:t>
            </a:r>
            <a:r>
              <a:rPr lang="en-US" baseline="0" dirty="0"/>
              <a:t> worse. </a:t>
            </a:r>
            <a:endParaRPr lang="en-US" dirty="0"/>
          </a:p>
          <a:p>
            <a:endParaRPr lang="en-US" dirty="0"/>
          </a:p>
        </p:txBody>
      </p:sp>
      <p:sp>
        <p:nvSpPr>
          <p:cNvPr id="4" name="Slide Number Placeholder 3"/>
          <p:cNvSpPr>
            <a:spLocks noGrp="1"/>
          </p:cNvSpPr>
          <p:nvPr>
            <p:ph type="sldNum" sz="quarter" idx="10"/>
          </p:nvPr>
        </p:nvSpPr>
        <p:spPr/>
        <p:txBody>
          <a:bodyPr/>
          <a:lstStyle/>
          <a:p>
            <a:fld id="{7734B309-4486-49FB-9561-96C1279432EC}" type="slidenum">
              <a:rPr lang="en-US" smtClean="0"/>
              <a:t>6</a:t>
            </a:fld>
            <a:endParaRPr lang="en-US"/>
          </a:p>
        </p:txBody>
      </p:sp>
    </p:spTree>
    <p:extLst>
      <p:ext uri="{BB962C8B-B14F-4D97-AF65-F5344CB8AC3E}">
        <p14:creationId xmlns:p14="http://schemas.microsoft.com/office/powerpoint/2010/main" val="284427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Members often ask us if they have to go to a meeting with management. Management has the right to meet with their staff at any time. If the meeting is </a:t>
            </a:r>
            <a:r>
              <a:rPr lang="en-US" b="1" dirty="0"/>
              <a:t>disciplinary, </a:t>
            </a:r>
            <a:r>
              <a:rPr lang="en-US" dirty="0"/>
              <a:t>then you have the right to a union rep. You don’t have the right to a union rep in an investigation meeting, but often management will allow it. </a:t>
            </a:r>
            <a:endParaRPr lang="en-US" b="1" dirty="0"/>
          </a:p>
          <a:p>
            <a:pPr defTabSz="933237">
              <a:defRPr/>
            </a:pPr>
            <a:endParaRPr lang="en-US" dirty="0"/>
          </a:p>
          <a:p>
            <a:pPr defTabSz="933237">
              <a:defRPr/>
            </a:pPr>
            <a:r>
              <a:rPr lang="en-US" dirty="0"/>
              <a:t>-A written letter you receive regarding your performance that’s not referred to as discipline is a “coaching letter.” </a:t>
            </a:r>
            <a:r>
              <a:rPr lang="en-US" dirty="0">
                <a:highlight>
                  <a:srgbClr val="FFFF00"/>
                </a:highlight>
              </a:rPr>
              <a:t>NEW CONTRACT These letters remain on your personnel file </a:t>
            </a:r>
            <a:r>
              <a:rPr lang="en-US" b="1" dirty="0">
                <a:highlight>
                  <a:srgbClr val="FFFF00"/>
                </a:highlight>
              </a:rPr>
              <a:t>for 12 months</a:t>
            </a:r>
            <a:r>
              <a:rPr lang="en-US" b="1" dirty="0"/>
              <a:t>.  </a:t>
            </a:r>
            <a:r>
              <a:rPr lang="en-US" dirty="0"/>
              <a:t>Subsequent ones may result in discipline or even termination.  They can be a real problem with reference checks and impact career</a:t>
            </a:r>
            <a:r>
              <a:rPr lang="en-US" baseline="0" dirty="0"/>
              <a:t> development</a:t>
            </a:r>
            <a:r>
              <a:rPr lang="en-US" dirty="0"/>
              <a:t>. </a:t>
            </a:r>
          </a:p>
          <a:p>
            <a:pPr defTabSz="933237">
              <a:defRPr/>
            </a:pPr>
            <a:endParaRPr lang="en-US" dirty="0"/>
          </a:p>
          <a:p>
            <a:pPr defTabSz="933237">
              <a:defRPr/>
            </a:pPr>
            <a:r>
              <a:rPr lang="en-US" dirty="0"/>
              <a:t>You can grieve to get illegitimate letters removed from your file (or edited, or establish a sunset clause) by arguing management rights are being used in bad faith (Article</a:t>
            </a:r>
            <a:r>
              <a:rPr lang="en-US" baseline="0" dirty="0"/>
              <a:t> 4)</a:t>
            </a:r>
            <a:r>
              <a:rPr lang="en-US" dirty="0"/>
              <a:t>.  </a:t>
            </a:r>
            <a:r>
              <a:rPr lang="en-US" dirty="0">
                <a:highlight>
                  <a:srgbClr val="FFFF00"/>
                </a:highlight>
              </a:rPr>
              <a:t>Now that coaching letters have a sunset clause, we won’t be grieving them as </a:t>
            </a:r>
            <a:r>
              <a:rPr lang="en-US" dirty="0" err="1">
                <a:highlight>
                  <a:srgbClr val="FFFF00"/>
                </a:highlight>
              </a:rPr>
              <a:t>vigourously</a:t>
            </a:r>
            <a:r>
              <a:rPr lang="en-US" dirty="0">
                <a:highlight>
                  <a:srgbClr val="FFFF00"/>
                </a:highlight>
              </a:rPr>
              <a:t>, but will mainly focus on those with factual errors and misrepresentation. </a:t>
            </a:r>
          </a:p>
          <a:p>
            <a:pPr defTabSz="933237">
              <a:defRPr/>
            </a:pPr>
            <a:endParaRPr lang="en-US" dirty="0"/>
          </a:p>
          <a:p>
            <a:pPr defTabSz="933237">
              <a:defRPr/>
            </a:pPr>
            <a:r>
              <a:rPr lang="en-US" dirty="0">
                <a:highlight>
                  <a:srgbClr val="FFFF00"/>
                </a:highlight>
              </a:rPr>
              <a:t>If you have an old coaching letter in your file, contact your HR generalist and ask to have it removed. They are supposed to be systematically going through files, but it’s good to check for yourself to make sure it’s done. </a:t>
            </a:r>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7</a:t>
            </a:fld>
            <a:endParaRPr lang="en-US"/>
          </a:p>
        </p:txBody>
      </p:sp>
    </p:spTree>
    <p:extLst>
      <p:ext uri="{BB962C8B-B14F-4D97-AF65-F5344CB8AC3E}">
        <p14:creationId xmlns:p14="http://schemas.microsoft.com/office/powerpoint/2010/main" val="343810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014"/>
            <a:ext cx="5618480" cy="5043238"/>
          </a:xfrm>
        </p:spPr>
        <p:txBody>
          <a:bodyPr/>
          <a:lstStyle/>
          <a:p>
            <a:r>
              <a:rPr lang="en-US" dirty="0"/>
              <a:t>Management does have the right to cut and change jobs. The union can’t stop lay-offs, but we have bargained a safety net to catch you, </a:t>
            </a:r>
            <a:r>
              <a:rPr lang="en-US" dirty="0">
                <a:highlight>
                  <a:srgbClr val="FFFF00"/>
                </a:highlight>
              </a:rPr>
              <a:t>including improvements in the new contract</a:t>
            </a:r>
            <a:r>
              <a:rPr lang="en-US" dirty="0"/>
              <a:t>. You will get 6 weeks’ notice of organizational change, followed</a:t>
            </a:r>
            <a:r>
              <a:rPr lang="en-US" baseline="0" dirty="0"/>
              <a:t> by 12 weeks notice of</a:t>
            </a:r>
            <a:r>
              <a:rPr lang="en-US" dirty="0"/>
              <a:t> lay-off, for a total of 18 weeks. </a:t>
            </a:r>
            <a:r>
              <a:rPr lang="en-US" dirty="0">
                <a:highlight>
                  <a:srgbClr val="FFFF00"/>
                </a:highlight>
              </a:rPr>
              <a:t>A union rep will meet with you after you get your notice to answer your questions.</a:t>
            </a:r>
          </a:p>
          <a:p>
            <a:endParaRPr lang="en-US" dirty="0">
              <a:highlight>
                <a:srgbClr val="FFFF00"/>
              </a:highlight>
            </a:endParaRPr>
          </a:p>
          <a:p>
            <a:r>
              <a:rPr lang="en-US" dirty="0">
                <a:highlight>
                  <a:srgbClr val="FFFF00"/>
                </a:highlight>
              </a:rPr>
              <a:t>- You go immediately into the redeployment pool, which can give you up to 18 weeks to find another job before your laid off.</a:t>
            </a:r>
            <a:r>
              <a:rPr lang="en-US" b="1" dirty="0">
                <a:highlight>
                  <a:srgbClr val="FFFF00"/>
                </a:highlight>
              </a:rPr>
              <a:t>  Redeployment</a:t>
            </a:r>
            <a:r>
              <a:rPr lang="en-US" dirty="0">
                <a:highlight>
                  <a:srgbClr val="FFFF00"/>
                </a:highlight>
              </a:rPr>
              <a:t> gives you priority for other U of T jobs at your </a:t>
            </a:r>
            <a:r>
              <a:rPr lang="en-US" dirty="0" err="1">
                <a:highlight>
                  <a:srgbClr val="FFFF00"/>
                </a:highlight>
              </a:rPr>
              <a:t>payband</a:t>
            </a:r>
            <a:r>
              <a:rPr lang="en-US" dirty="0">
                <a:highlight>
                  <a:srgbClr val="FFFF00"/>
                </a:highlight>
              </a:rPr>
              <a:t> or lower. </a:t>
            </a:r>
          </a:p>
          <a:p>
            <a:r>
              <a:rPr lang="en-US" dirty="0"/>
              <a:t>-You have first dibs on any new positions created in dept. via org change, provided you meet the minimum qualifications (and it’s at your </a:t>
            </a:r>
            <a:r>
              <a:rPr lang="en-US" dirty="0" err="1"/>
              <a:t>payband</a:t>
            </a:r>
            <a:r>
              <a:rPr lang="en-US" dirty="0"/>
              <a:t> or lower)</a:t>
            </a:r>
          </a:p>
          <a:p>
            <a:pPr marL="174982" indent="-174982">
              <a:buFontTx/>
              <a:buChar char="-"/>
            </a:pPr>
            <a:r>
              <a:rPr lang="en-US" dirty="0"/>
              <a:t>You then have a chance at any new vacancies in the </a:t>
            </a:r>
            <a:r>
              <a:rPr lang="en-US" dirty="0" err="1"/>
              <a:t>dept</a:t>
            </a:r>
            <a:r>
              <a:rPr lang="en-US" dirty="0"/>
              <a:t> which result from people moving into the new positions</a:t>
            </a:r>
          </a:p>
          <a:p>
            <a:endParaRPr lang="en-US" dirty="0"/>
          </a:p>
          <a:p>
            <a:r>
              <a:rPr lang="en-US" dirty="0">
                <a:highlight>
                  <a:srgbClr val="FFFF00"/>
                </a:highlight>
              </a:rPr>
              <a:t>If at the end of your notice period, you haven’t found another job, you can opt to stay in redeployment for 24 months or take termination and enhanced severance. </a:t>
            </a:r>
          </a:p>
          <a:p>
            <a:endParaRPr lang="en-US" dirty="0"/>
          </a:p>
          <a:p>
            <a:pPr marL="174982" indent="-174982">
              <a:buFontTx/>
              <a:buChar char="-"/>
            </a:pPr>
            <a:r>
              <a:rPr lang="en-US" dirty="0"/>
              <a:t>Some people do very well in redeployment, others struggle. Members have reported problems such as discrimination, few continuing positions at their </a:t>
            </a:r>
            <a:r>
              <a:rPr lang="en-US" dirty="0" err="1"/>
              <a:t>payband</a:t>
            </a:r>
            <a:r>
              <a:rPr lang="en-US" dirty="0"/>
              <a:t>, </a:t>
            </a:r>
            <a:r>
              <a:rPr lang="en-US" dirty="0" err="1"/>
              <a:t>etc</a:t>
            </a:r>
            <a:r>
              <a:rPr lang="en-US" dirty="0"/>
              <a:t> – in redeployment, you need to be QUALIFIED for the job – not the most qualified. </a:t>
            </a:r>
            <a:r>
              <a:rPr lang="en-US" dirty="0">
                <a:highlight>
                  <a:srgbClr val="FFFF00"/>
                </a:highlight>
              </a:rPr>
              <a:t>In the new contract, and HR rep will be in all job interviews with a redeployment candidate and you can ask for feedback afterwards.</a:t>
            </a:r>
          </a:p>
          <a:p>
            <a:pPr marL="174982" indent="-174982">
              <a:buFontTx/>
              <a:buChar char="-"/>
            </a:pPr>
            <a:endParaRPr lang="en-US" dirty="0">
              <a:highlight>
                <a:srgbClr val="FFFF00"/>
              </a:highlight>
            </a:endParaRPr>
          </a:p>
          <a:p>
            <a:pPr marL="174982" indent="-174982">
              <a:buFontTx/>
              <a:buChar char="-"/>
            </a:pPr>
            <a:r>
              <a:rPr lang="en-US" dirty="0">
                <a:highlight>
                  <a:srgbClr val="FFFF00"/>
                </a:highlight>
              </a:rPr>
              <a:t>The union has negotiated a $</a:t>
            </a:r>
            <a:r>
              <a:rPr lang="en-US">
                <a:highlight>
                  <a:srgbClr val="FFFF00"/>
                </a:highlight>
              </a:rPr>
              <a:t>250K annual Pathways </a:t>
            </a:r>
            <a:r>
              <a:rPr lang="en-US" dirty="0">
                <a:highlight>
                  <a:srgbClr val="FFFF00"/>
                </a:highlight>
              </a:rPr>
              <a:t>to Employment Fund which will support training and development needs for redeployment pool candidates. We’re still in the process of getting this off the ground.</a:t>
            </a:r>
          </a:p>
          <a:p>
            <a:pPr marL="174982" indent="-174982">
              <a:buFontTx/>
              <a:buChar char="-"/>
            </a:pPr>
            <a:endParaRPr lang="en-US" dirty="0"/>
          </a:p>
          <a:p>
            <a:r>
              <a:rPr lang="en-US" dirty="0"/>
              <a:t>-U</a:t>
            </a:r>
            <a:r>
              <a:rPr lang="en-US" baseline="0" dirty="0"/>
              <a:t> of T Career Transition Services </a:t>
            </a:r>
            <a:r>
              <a:rPr lang="en-US" dirty="0"/>
              <a:t>(career counseling, computer skills upgrade, training support, resume prep, external job search support)  - are excellent – use them – you get </a:t>
            </a:r>
            <a:r>
              <a:rPr lang="en-US" dirty="0">
                <a:highlight>
                  <a:srgbClr val="FFFF00"/>
                </a:highlight>
              </a:rPr>
              <a:t>7</a:t>
            </a:r>
            <a:r>
              <a:rPr lang="en-US" dirty="0"/>
              <a:t> days during lay off period for job search. </a:t>
            </a:r>
            <a:r>
              <a:rPr lang="en-US" dirty="0">
                <a:highlight>
                  <a:srgbClr val="FFFF00"/>
                </a:highlight>
              </a:rPr>
              <a:t>You can now also have HR give you a skills assessment. </a:t>
            </a:r>
          </a:p>
          <a:p>
            <a:endParaRPr lang="en-US" dirty="0"/>
          </a:p>
          <a:p>
            <a:r>
              <a:rPr lang="en-US" dirty="0"/>
              <a:t>- We do grieve improper org change – if the work really does still exist, if they’ve created a new job that looks exactly the same, if they’re replacing the work with casuals </a:t>
            </a:r>
            <a:r>
              <a:rPr lang="en-US" dirty="0">
                <a:highlight>
                  <a:srgbClr val="FFFF00"/>
                </a:highlight>
              </a:rPr>
              <a:t>or contracting out</a:t>
            </a:r>
            <a:r>
              <a:rPr lang="en-US" dirty="0"/>
              <a:t>, etc. </a:t>
            </a:r>
            <a:r>
              <a:rPr lang="en-US" dirty="0">
                <a:highlight>
                  <a:srgbClr val="FFFF00"/>
                </a:highlight>
              </a:rPr>
              <a:t>In the new contract, the union now has the right to grieve an org change before the member is notified. </a:t>
            </a:r>
            <a:r>
              <a:rPr lang="en-US" dirty="0"/>
              <a:t>We do fight these and win settlements for our members, but we are VERY unlikely to get your old job back</a:t>
            </a:r>
          </a:p>
          <a:p>
            <a:r>
              <a:rPr lang="en-US" dirty="0"/>
              <a:t>-if you are grieving, not applying for new jobs created</a:t>
            </a:r>
            <a:r>
              <a:rPr lang="en-US" baseline="0" dirty="0"/>
              <a:t> by</a:t>
            </a:r>
            <a:r>
              <a:rPr lang="en-US" dirty="0"/>
              <a:t> the org change, or taking the severance,</a:t>
            </a:r>
            <a:r>
              <a:rPr lang="en-US" baseline="0" dirty="0"/>
              <a:t> will</a:t>
            </a:r>
            <a:r>
              <a:rPr lang="en-US" dirty="0"/>
              <a:t> hurt your chances. You have a duty to mitigate your losses. </a:t>
            </a:r>
          </a:p>
          <a:p>
            <a:pPr lvl="1"/>
            <a:endParaRPr lang="en-US" dirty="0"/>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8</a:t>
            </a:fld>
            <a:endParaRPr lang="en-US"/>
          </a:p>
        </p:txBody>
      </p:sp>
    </p:spTree>
    <p:extLst>
      <p:ext uri="{BB962C8B-B14F-4D97-AF65-F5344CB8AC3E}">
        <p14:creationId xmlns:p14="http://schemas.microsoft.com/office/powerpoint/2010/main" val="30185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-Carpal tunnel can be caught early &amp; corrected. Talk to your doctor &amp; manager if you are experiencing pain, get an ergonomic assessment, &amp; file a workplace injury report </a:t>
            </a:r>
          </a:p>
          <a:p>
            <a:pPr defTabSz="933237">
              <a:defRPr/>
            </a:pPr>
            <a:r>
              <a:rPr lang="en-US" dirty="0"/>
              <a:t>-Consider switching to a </a:t>
            </a:r>
            <a:r>
              <a:rPr lang="en-US" dirty="0" err="1"/>
              <a:t>Trackerball</a:t>
            </a:r>
            <a:r>
              <a:rPr lang="en-US" dirty="0"/>
              <a:t> and ergonomic keyboard</a:t>
            </a:r>
          </a:p>
          <a:p>
            <a:pPr defTabSz="933237">
              <a:defRPr/>
            </a:pPr>
            <a:r>
              <a:rPr lang="en-US" dirty="0"/>
              <a:t>-If you injure yourself</a:t>
            </a:r>
            <a:r>
              <a:rPr lang="en-US" baseline="0" dirty="0"/>
              <a:t> at work, make sure an incident report gets submitted for a WSIB claim – even if you don’t think it’s a big deal, it could become a problem later</a:t>
            </a:r>
          </a:p>
          <a:p>
            <a:pPr defTabSz="933237">
              <a:defRPr/>
            </a:pPr>
            <a:r>
              <a:rPr lang="en-US" baseline="0" dirty="0"/>
              <a:t>-If you are interested in health &amp; safety issues, join the health &amp; safety committee</a:t>
            </a:r>
          </a:p>
          <a:p>
            <a:pPr defTabSz="933237">
              <a:defRPr/>
            </a:pPr>
            <a:endParaRPr lang="en-US" dirty="0"/>
          </a:p>
          <a:p>
            <a:pPr defTabSz="933237">
              <a:defRPr/>
            </a:pPr>
            <a:r>
              <a:rPr lang="en-US" dirty="0"/>
              <a:t>- If you have questions, you can contact your local joint health and safety committee rep, or contact our union Health and Safety Rep </a:t>
            </a:r>
            <a:r>
              <a:rPr lang="en-US"/>
              <a:t>Mark Austin</a:t>
            </a:r>
            <a:endParaRPr lang="en-US" dirty="0"/>
          </a:p>
          <a:p>
            <a:endParaRPr lang="en-CA" dirty="0"/>
          </a:p>
        </p:txBody>
      </p:sp>
      <p:sp>
        <p:nvSpPr>
          <p:cNvPr id="4" name="Slide Number Placeholder 3"/>
          <p:cNvSpPr>
            <a:spLocks noGrp="1"/>
          </p:cNvSpPr>
          <p:nvPr>
            <p:ph type="sldNum" sz="quarter" idx="10"/>
          </p:nvPr>
        </p:nvSpPr>
        <p:spPr/>
        <p:txBody>
          <a:bodyPr/>
          <a:lstStyle/>
          <a:p>
            <a:fld id="{7734B309-4486-49FB-9561-96C1279432EC}" type="slidenum">
              <a:rPr lang="en-US" smtClean="0"/>
              <a:t>9</a:t>
            </a:fld>
            <a:endParaRPr lang="en-US"/>
          </a:p>
        </p:txBody>
      </p:sp>
    </p:spTree>
    <p:extLst>
      <p:ext uri="{BB962C8B-B14F-4D97-AF65-F5344CB8AC3E}">
        <p14:creationId xmlns:p14="http://schemas.microsoft.com/office/powerpoint/2010/main" val="154506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3FD7151-DB48-4B9D-8EF3-4F2082F52E57}" type="datetimeFigureOut">
              <a:rPr lang="en-US" smtClean="0"/>
              <a:t>27/11/2017</a:t>
            </a:fld>
            <a:endParaRPr lang="en-US"/>
          </a:p>
        </p:txBody>
      </p:sp>
      <p:sp>
        <p:nvSpPr>
          <p:cNvPr id="8" name="Slide Number Placeholder 7"/>
          <p:cNvSpPr>
            <a:spLocks noGrp="1"/>
          </p:cNvSpPr>
          <p:nvPr>
            <p:ph type="sldNum" sz="quarter" idx="11"/>
          </p:nvPr>
        </p:nvSpPr>
        <p:spPr/>
        <p:txBody>
          <a:bodyPr/>
          <a:lstStyle/>
          <a:p>
            <a:fld id="{56A3C8EE-A36A-434E-A6A1-411AE539C91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FD7151-DB48-4B9D-8EF3-4F2082F52E57}" type="datetimeFigureOut">
              <a:rPr lang="en-US" smtClean="0"/>
              <a:t>27/11/2017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3C8EE-A36A-434E-A6A1-411AE539C9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FD7151-DB48-4B9D-8EF3-4F2082F52E57}" type="datetimeFigureOut">
              <a:rPr lang="en-US" smtClean="0"/>
              <a:t>27/11/2017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3C8EE-A36A-434E-A6A1-411AE539C9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700"/>
                    </a14:imgEffect>
                    <a14:imgEffect>
                      <a14:saturation sat="32000"/>
                    </a14:imgEffect>
                    <a14:imgEffect>
                      <a14:brightnessContrast bright="-2000" contrast="40000"/>
                    </a14:imgEffect>
                  </a14:imgLayer>
                </a14:imgProps>
              </a:ext>
              <a:ext uri="{28A0092B-C50C-407E-A947-70E740481C1C}">
                <a14:useLocalDpi xmlns:a14="http://schemas.microsoft.com/office/drawing/2010/main" val="0"/>
              </a:ext>
            </a:extLst>
          </a:blip>
          <a:stretch>
            <a:fillRect/>
          </a:stretch>
        </p:blipFill>
        <p:spPr>
          <a:xfrm>
            <a:off x="457200" y="5840431"/>
            <a:ext cx="3864123" cy="909206"/>
          </a:xfrm>
          <a:prstGeom prst="rect">
            <a:avLst/>
          </a:prstGeom>
          <a:effectLst>
            <a:outerShdw blurRad="889000" dist="50800" dir="5400000" algn="ctr" rotWithShape="0">
              <a:srgbClr val="000000">
                <a:alpha val="0"/>
              </a:srgbClr>
            </a:outerShdw>
          </a:effec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D7151-DB48-4B9D-8EF3-4F2082F52E57}" type="datetimeFigureOut">
              <a:rPr lang="en-US" smtClean="0"/>
              <a:t>27/11/2017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A3C8EE-A36A-434E-A6A1-411AE539C9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D7151-DB48-4B9D-8EF3-4F2082F52E57}" type="datetimeFigureOut">
              <a:rPr lang="en-US" smtClean="0"/>
              <a:t>27/11/2017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3C8EE-A36A-434E-A6A1-411AE539C918}"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FD7151-DB48-4B9D-8EF3-4F2082F52E57}" type="datetimeFigureOut">
              <a:rPr lang="en-US" smtClean="0"/>
              <a:t>27/11/2017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3C8EE-A36A-434E-A6A1-411AE539C918}"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3FD7151-DB48-4B9D-8EF3-4F2082F52E57}" type="datetimeFigureOut">
              <a:rPr lang="en-US" smtClean="0"/>
              <a:t>27/11/2017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3C8EE-A36A-434E-A6A1-411AE539C918}"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FD7151-DB48-4B9D-8EF3-4F2082F52E57}" type="datetimeFigureOut">
              <a:rPr lang="en-US" smtClean="0"/>
              <a:t>27/11/2017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3C8EE-A36A-434E-A6A1-411AE539C9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D7151-DB48-4B9D-8EF3-4F2082F52E57}" type="datetimeFigureOut">
              <a:rPr lang="en-US" smtClean="0"/>
              <a:t>27/11/2017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3C8EE-A36A-434E-A6A1-411AE539C9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D7151-DB48-4B9D-8EF3-4F2082F52E57}" type="datetimeFigureOut">
              <a:rPr lang="en-US" smtClean="0"/>
              <a:t>27/11/2017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3C8EE-A36A-434E-A6A1-411AE539C9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D7151-DB48-4B9D-8EF3-4F2082F52E57}" type="datetimeFigureOut">
              <a:rPr lang="en-US" smtClean="0"/>
              <a:t>27/11/2017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3C8EE-A36A-434E-A6A1-411AE539C9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3FD7151-DB48-4B9D-8EF3-4F2082F52E57}" type="datetimeFigureOut">
              <a:rPr lang="en-US" smtClean="0"/>
              <a:t>27/11/2017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6A3C8EE-A36A-434E-A6A1-411AE539C918}"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utoronto.taleo.net/careersection/10041/jobsearch.ftl?lang=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odlc.utoronto.ca/"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jpg&amp;ehk=yW1MEOGJs"/><Relationship Id="rId4" Type="http://schemas.openxmlformats.org/officeDocument/2006/relationships/hyperlink" Target="http://careercommunity.utoronto.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gif&amp;ehk=l8eGV"/><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www.usw.ca/members/scholarships" TargetMode="External"/><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hyperlink" Target="http://uswtac.org/services/" TargetMode="External"/><Relationship Id="rId4" Type="http://schemas.openxmlformats.org/officeDocument/2006/relationships/hyperlink" Target="http://www.usw.ca/districts/6/injured-workers-assistance-pro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usw1998.ca/request-assistance/"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amp;ehk=zuJBfaInm9X"/><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notinmyworkplace.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youtu.be/2GtXw6ErYQ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amp;ehk=oHtGrndoXzUCiKlNtssOdw&amp;pid=OfficeInsert"/><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hs.utoronto.ca/our-services/occupational-hygiene-safety/ergonomic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mailto:mark.austin@usw1998.ca" TargetMode="External"/><Relationship Id="rId5" Type="http://schemas.openxmlformats.org/officeDocument/2006/relationships/image" Target="../media/image15.PNG"/><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8210"/>
            <a:ext cx="7772400" cy="1924050"/>
          </a:xfrm>
        </p:spPr>
        <p:txBody>
          <a:bodyPr>
            <a:normAutofit/>
          </a:bodyPr>
          <a:lstStyle/>
          <a:p>
            <a:r>
              <a:rPr lang="en-US" sz="4000" dirty="0"/>
              <a:t>What We’ve Won:</a:t>
            </a:r>
            <a:br>
              <a:rPr lang="en-US" sz="4000" dirty="0"/>
            </a:br>
            <a:r>
              <a:rPr lang="en-US" sz="3800" dirty="0"/>
              <a:t>Knowing Your Collective Agreement</a:t>
            </a:r>
          </a:p>
        </p:txBody>
      </p:sp>
      <p:sp>
        <p:nvSpPr>
          <p:cNvPr id="3" name="Subtitle 2"/>
          <p:cNvSpPr>
            <a:spLocks noGrp="1"/>
          </p:cNvSpPr>
          <p:nvPr>
            <p:ph type="subTitle" idx="1"/>
          </p:nvPr>
        </p:nvSpPr>
        <p:spPr>
          <a:xfrm>
            <a:off x="2475066" y="3822105"/>
            <a:ext cx="4467802" cy="979423"/>
          </a:xfrm>
        </p:spPr>
        <p:txBody>
          <a:bodyPr>
            <a:normAutofit/>
          </a:bodyPr>
          <a:lstStyle/>
          <a:p>
            <a:r>
              <a:rPr lang="en-US" b="1" dirty="0">
                <a:solidFill>
                  <a:srgbClr val="0000CC"/>
                </a:solidFill>
                <a:latin typeface="Lucida Handwriting" pitchFamily="66" charset="0"/>
              </a:rPr>
              <a:t>Staff Appointed Edition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00400"/>
            <a:ext cx="1734761" cy="2005616"/>
          </a:xfrm>
          <a:prstGeom prst="rect">
            <a:avLst/>
          </a:prstGeom>
        </p:spPr>
      </p:pic>
      <p:sp>
        <p:nvSpPr>
          <p:cNvPr id="6" name="TextBox 5"/>
          <p:cNvSpPr txBox="1"/>
          <p:nvPr/>
        </p:nvSpPr>
        <p:spPr>
          <a:xfrm>
            <a:off x="226782" y="5300756"/>
            <a:ext cx="1888979" cy="276999"/>
          </a:xfrm>
          <a:prstGeom prst="rect">
            <a:avLst/>
          </a:prstGeom>
          <a:noFill/>
        </p:spPr>
        <p:txBody>
          <a:bodyPr wrap="none" rtlCol="0">
            <a:spAutoFit/>
          </a:bodyPr>
          <a:lstStyle/>
          <a:p>
            <a:r>
              <a:rPr lang="en-US" sz="1200" dirty="0"/>
              <a:t>Graphic by Eugenia </a:t>
            </a:r>
            <a:r>
              <a:rPr lang="en-US" sz="1200" dirty="0" err="1"/>
              <a:t>Tsao</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478" y="3200400"/>
            <a:ext cx="1448758" cy="19638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9222" y="81443"/>
            <a:ext cx="3305556" cy="1783080"/>
          </a:xfrm>
          <a:prstGeom prst="rect">
            <a:avLst/>
          </a:prstGeom>
        </p:spPr>
      </p:pic>
      <p:sp>
        <p:nvSpPr>
          <p:cNvPr id="7" name="TextBox 6"/>
          <p:cNvSpPr txBox="1"/>
          <p:nvPr/>
        </p:nvSpPr>
        <p:spPr>
          <a:xfrm>
            <a:off x="2475066" y="4562092"/>
            <a:ext cx="5449733" cy="1985159"/>
          </a:xfrm>
          <a:prstGeom prst="rect">
            <a:avLst/>
          </a:prstGeom>
          <a:noFill/>
        </p:spPr>
        <p:txBody>
          <a:bodyPr wrap="square" rtlCol="0">
            <a:spAutoFit/>
          </a:bodyPr>
          <a:lstStyle/>
          <a:p>
            <a:pPr marL="457200" indent="-457200">
              <a:buFont typeface="Arial" panose="020B0604020202020204" pitchFamily="34" charset="0"/>
              <a:buChar char="•"/>
            </a:pPr>
            <a:r>
              <a:rPr lang="en-CA" sz="2400" dirty="0">
                <a:solidFill>
                  <a:schemeClr val="tx2"/>
                </a:solidFill>
                <a:effectLst>
                  <a:outerShdw blurRad="63500" dist="38100" dir="5400000" algn="t" rotWithShape="0">
                    <a:prstClr val="black">
                      <a:alpha val="25000"/>
                    </a:prstClr>
                  </a:outerShdw>
                </a:effectLst>
              </a:rPr>
              <a:t>Understanding your rights</a:t>
            </a:r>
          </a:p>
          <a:p>
            <a:pPr marL="457200" indent="-457200">
              <a:buFont typeface="Arial" panose="020B0604020202020204" pitchFamily="34" charset="0"/>
              <a:buChar char="•"/>
            </a:pPr>
            <a:r>
              <a:rPr lang="en-CA" sz="2400" dirty="0">
                <a:solidFill>
                  <a:schemeClr val="tx2"/>
                </a:solidFill>
                <a:effectLst>
                  <a:outerShdw blurRad="63500" dist="38100" dir="5400000" algn="t" rotWithShape="0">
                    <a:prstClr val="black">
                      <a:alpha val="25000"/>
                    </a:prstClr>
                  </a:outerShdw>
                </a:effectLst>
              </a:rPr>
              <a:t>Your career at U of T</a:t>
            </a:r>
          </a:p>
          <a:p>
            <a:pPr marL="457200" indent="-457200">
              <a:buFont typeface="Arial" panose="020B0604020202020204" pitchFamily="34" charset="0"/>
              <a:buChar char="•"/>
            </a:pPr>
            <a:r>
              <a:rPr lang="en-CA" sz="2400" dirty="0">
                <a:solidFill>
                  <a:schemeClr val="tx2"/>
                </a:solidFill>
                <a:effectLst>
                  <a:outerShdw blurRad="63500" dist="38100" dir="5400000" algn="t" rotWithShape="0">
                    <a:prstClr val="black">
                      <a:alpha val="25000"/>
                    </a:prstClr>
                  </a:outerShdw>
                </a:effectLst>
              </a:rPr>
              <a:t>Benefits</a:t>
            </a:r>
          </a:p>
          <a:p>
            <a:pPr marL="457200" indent="-457200">
              <a:buFont typeface="Arial" panose="020B0604020202020204" pitchFamily="34" charset="0"/>
              <a:buChar char="•"/>
            </a:pPr>
            <a:r>
              <a:rPr lang="en-CA" sz="2400" dirty="0">
                <a:solidFill>
                  <a:schemeClr val="tx2"/>
                </a:solidFill>
                <a:effectLst>
                  <a:outerShdw blurRad="63500" dist="38100" dir="5400000" algn="t" rotWithShape="0">
                    <a:prstClr val="black">
                      <a:alpha val="25000"/>
                    </a:prstClr>
                  </a:outerShdw>
                </a:effectLst>
              </a:rPr>
              <a:t>You and the Union</a:t>
            </a:r>
          </a:p>
          <a:p>
            <a:pPr algn="r"/>
            <a:r>
              <a:rPr lang="en-CA" sz="900" dirty="0">
                <a:solidFill>
                  <a:schemeClr val="tx1">
                    <a:lumMod val="50000"/>
                    <a:lumOff val="50000"/>
                  </a:schemeClr>
                </a:solidFill>
                <a:effectLst>
                  <a:outerShdw blurRad="63500" dist="38100" dir="5400000" algn="t" rotWithShape="0">
                    <a:prstClr val="black">
                      <a:alpha val="25000"/>
                    </a:prstClr>
                  </a:outerShdw>
                </a:effectLst>
              </a:rPr>
              <a:t>Updated Nov 27 2017</a:t>
            </a:r>
          </a:p>
          <a:p>
            <a:endParaRPr lang="en-CA" dirty="0"/>
          </a:p>
        </p:txBody>
      </p:sp>
    </p:spTree>
    <p:extLst>
      <p:ext uri="{BB962C8B-B14F-4D97-AF65-F5344CB8AC3E}">
        <p14:creationId xmlns:p14="http://schemas.microsoft.com/office/powerpoint/2010/main" val="101680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Career at U of T</a:t>
            </a:r>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92373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48640" y="-540355"/>
            <a:ext cx="8229600" cy="1600200"/>
          </a:xfrm>
        </p:spPr>
        <p:txBody>
          <a:bodyPr/>
          <a:lstStyle/>
          <a:p>
            <a:r>
              <a:rPr lang="en-US" dirty="0"/>
              <a:t>Job Evaluation</a:t>
            </a:r>
          </a:p>
        </p:txBody>
      </p:sp>
      <p:sp>
        <p:nvSpPr>
          <p:cNvPr id="4" name="Content Placeholder 2"/>
          <p:cNvSpPr txBox="1">
            <a:spLocks/>
          </p:cNvSpPr>
          <p:nvPr/>
        </p:nvSpPr>
        <p:spPr>
          <a:xfrm>
            <a:off x="381000" y="1231234"/>
            <a:ext cx="8534399" cy="2959766"/>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spcAft>
                <a:spcPts val="600"/>
              </a:spcAft>
            </a:pPr>
            <a:r>
              <a:rPr lang="en-US" sz="3000" dirty="0">
                <a:solidFill>
                  <a:schemeClr val="tx2"/>
                </a:solidFill>
              </a:rPr>
              <a:t>A joint system to implement pay equity and internal equity in USW jobs</a:t>
            </a:r>
          </a:p>
          <a:p>
            <a:pPr>
              <a:spcAft>
                <a:spcPts val="600"/>
              </a:spcAft>
            </a:pPr>
            <a:r>
              <a:rPr lang="en-US" sz="3000" dirty="0">
                <a:solidFill>
                  <a:schemeClr val="tx2"/>
                </a:solidFill>
              </a:rPr>
              <a:t>If you’re in a </a:t>
            </a:r>
            <a:r>
              <a:rPr lang="en-US" sz="3000" u="sng" dirty="0">
                <a:solidFill>
                  <a:schemeClr val="tx2"/>
                </a:solidFill>
              </a:rPr>
              <a:t>new</a:t>
            </a:r>
            <a:r>
              <a:rPr lang="en-US" sz="3000" dirty="0">
                <a:solidFill>
                  <a:schemeClr val="tx2"/>
                </a:solidFill>
              </a:rPr>
              <a:t> job, fill out the questionnaire</a:t>
            </a:r>
          </a:p>
          <a:p>
            <a:pPr>
              <a:spcAft>
                <a:spcPts val="600"/>
              </a:spcAft>
            </a:pPr>
            <a:r>
              <a:rPr lang="en-US" sz="3000" dirty="0">
                <a:solidFill>
                  <a:schemeClr val="tx2"/>
                </a:solidFill>
              </a:rPr>
              <a:t>If your job changes and you believe your pay doesn’t reflect the changes, contact the JE team</a:t>
            </a:r>
          </a:p>
          <a:p>
            <a:pPr>
              <a:spcAft>
                <a:spcPts val="600"/>
              </a:spcAft>
            </a:pPr>
            <a:r>
              <a:rPr lang="en-US" sz="3000" dirty="0">
                <a:solidFill>
                  <a:schemeClr val="tx2"/>
                </a:solidFill>
              </a:rPr>
              <a:t>Manager-Initiated or Employee-Initiated Reclassification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000"/>
          <a:stretch/>
        </p:blipFill>
        <p:spPr>
          <a:xfrm>
            <a:off x="5181600" y="4153546"/>
            <a:ext cx="2971800" cy="2269773"/>
          </a:xfrm>
          <a:prstGeom prst="rect">
            <a:avLst/>
          </a:prstGeom>
        </p:spPr>
      </p:pic>
      <p:sp>
        <p:nvSpPr>
          <p:cNvPr id="6" name="TextBox 5"/>
          <p:cNvSpPr txBox="1"/>
          <p:nvPr/>
        </p:nvSpPr>
        <p:spPr>
          <a:xfrm>
            <a:off x="518160" y="5612612"/>
            <a:ext cx="4788872" cy="738664"/>
          </a:xfrm>
          <a:prstGeom prst="rect">
            <a:avLst/>
          </a:prstGeom>
          <a:noFill/>
        </p:spPr>
        <p:txBody>
          <a:bodyPr wrap="square" rtlCol="0">
            <a:spAutoFit/>
          </a:bodyPr>
          <a:lstStyle/>
          <a:p>
            <a:r>
              <a:rPr lang="en-US" sz="1400" dirty="0"/>
              <a:t>Our Job Evaluation team</a:t>
            </a:r>
          </a:p>
          <a:p>
            <a:r>
              <a:rPr lang="en-US" sz="1400" dirty="0"/>
              <a:t>P.C. Choo, Kim Walker, Jan Eichmanis and</a:t>
            </a:r>
          </a:p>
          <a:p>
            <a:r>
              <a:rPr lang="en-US" sz="1400" dirty="0"/>
              <a:t> Mary-Marta </a:t>
            </a:r>
            <a:r>
              <a:rPr lang="en-US" sz="1400" dirty="0" err="1"/>
              <a:t>Brione</a:t>
            </a:r>
            <a:r>
              <a:rPr lang="en-US" sz="1400" dirty="0"/>
              <a:t>-Bird (not pictured here)</a:t>
            </a:r>
          </a:p>
        </p:txBody>
      </p:sp>
    </p:spTree>
    <p:extLst>
      <p:ext uri="{BB962C8B-B14F-4D97-AF65-F5344CB8AC3E}">
        <p14:creationId xmlns:p14="http://schemas.microsoft.com/office/powerpoint/2010/main" val="279123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19100" y="-266700"/>
            <a:ext cx="8229600" cy="1600200"/>
          </a:xfrm>
        </p:spPr>
        <p:txBody>
          <a:bodyPr/>
          <a:lstStyle/>
          <a:p>
            <a:r>
              <a:rPr lang="en-US" dirty="0"/>
              <a:t>Internal Job Postings</a:t>
            </a:r>
          </a:p>
        </p:txBody>
      </p:sp>
      <p:sp>
        <p:nvSpPr>
          <p:cNvPr id="4" name="Rectangle 3"/>
          <p:cNvSpPr/>
          <p:nvPr/>
        </p:nvSpPr>
        <p:spPr>
          <a:xfrm>
            <a:off x="3429000" y="1293167"/>
            <a:ext cx="1911101"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Article 12:04</a:t>
            </a:r>
          </a:p>
        </p:txBody>
      </p:sp>
      <p:sp>
        <p:nvSpPr>
          <p:cNvPr id="7" name="Content Placeholder 2"/>
          <p:cNvSpPr txBox="1">
            <a:spLocks/>
          </p:cNvSpPr>
          <p:nvPr/>
        </p:nvSpPr>
        <p:spPr>
          <a:xfrm>
            <a:off x="419100" y="2176165"/>
            <a:ext cx="8305800" cy="468183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600" dirty="0">
                <a:solidFill>
                  <a:schemeClr val="tx2"/>
                </a:solidFill>
              </a:rPr>
              <a:t>Internal job postings at the </a:t>
            </a:r>
            <a:r>
              <a:rPr lang="en-US" sz="2600" dirty="0">
                <a:solidFill>
                  <a:schemeClr val="tx2"/>
                </a:solidFill>
                <a:hlinkClick r:id="rId3"/>
              </a:rPr>
              <a:t>Careers at U of T website</a:t>
            </a:r>
            <a:r>
              <a:rPr lang="en-US" sz="2600" dirty="0">
                <a:solidFill>
                  <a:schemeClr val="tx2"/>
                </a:solidFill>
              </a:rPr>
              <a:t> </a:t>
            </a:r>
          </a:p>
          <a:p>
            <a:r>
              <a:rPr lang="en-US" sz="2600" dirty="0">
                <a:solidFill>
                  <a:schemeClr val="tx2"/>
                </a:solidFill>
              </a:rPr>
              <a:t>Qualified internal applicants </a:t>
            </a:r>
            <a:r>
              <a:rPr lang="en-US" sz="2600" u="sng" dirty="0">
                <a:solidFill>
                  <a:schemeClr val="tx2"/>
                </a:solidFill>
              </a:rPr>
              <a:t>will </a:t>
            </a:r>
            <a:r>
              <a:rPr lang="en-US" sz="2600" dirty="0">
                <a:solidFill>
                  <a:schemeClr val="tx2"/>
                </a:solidFill>
              </a:rPr>
              <a:t>be interviewed</a:t>
            </a:r>
          </a:p>
          <a:p>
            <a:r>
              <a:rPr lang="en-US" sz="2600" dirty="0">
                <a:solidFill>
                  <a:schemeClr val="tx2"/>
                </a:solidFill>
              </a:rPr>
              <a:t>The University must demonstrate they hired the most qualified candidate</a:t>
            </a:r>
          </a:p>
          <a:p>
            <a:r>
              <a:rPr lang="en-US" sz="2600" dirty="0">
                <a:solidFill>
                  <a:schemeClr val="tx2"/>
                </a:solidFill>
              </a:rPr>
              <a:t>Flexible options</a:t>
            </a:r>
          </a:p>
          <a:p>
            <a:pPr lvl="1"/>
            <a:r>
              <a:rPr lang="en-US" sz="2400" dirty="0" err="1">
                <a:solidFill>
                  <a:schemeClr val="tx2"/>
                </a:solidFill>
              </a:rPr>
              <a:t>Secondments</a:t>
            </a:r>
            <a:endParaRPr lang="en-US" sz="2400" dirty="0">
              <a:solidFill>
                <a:schemeClr val="tx2"/>
              </a:solidFill>
            </a:endParaRPr>
          </a:p>
          <a:p>
            <a:pPr lvl="1"/>
            <a:r>
              <a:rPr lang="en-US" sz="2400" dirty="0">
                <a:solidFill>
                  <a:schemeClr val="tx2"/>
                </a:solidFill>
              </a:rPr>
              <a:t>Two month trial period</a:t>
            </a:r>
          </a:p>
          <a:p>
            <a:endParaRPr lang="en-US" dirty="0"/>
          </a:p>
          <a:p>
            <a:endParaRPr lang="en-US" dirty="0"/>
          </a:p>
          <a:p>
            <a:endParaRPr lang="en-US" dirty="0"/>
          </a:p>
        </p:txBody>
      </p:sp>
    </p:spTree>
    <p:extLst>
      <p:ext uri="{BB962C8B-B14F-4D97-AF65-F5344CB8AC3E}">
        <p14:creationId xmlns:p14="http://schemas.microsoft.com/office/powerpoint/2010/main" val="42567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600200"/>
          </a:xfrm>
        </p:spPr>
        <p:txBody>
          <a:bodyPr/>
          <a:lstStyle/>
          <a:p>
            <a:r>
              <a:rPr lang="en-US" dirty="0"/>
              <a:t>Advance your Career Goals</a:t>
            </a:r>
          </a:p>
        </p:txBody>
      </p:sp>
      <p:sp>
        <p:nvSpPr>
          <p:cNvPr id="5" name="Content Placeholder 2"/>
          <p:cNvSpPr txBox="1">
            <a:spLocks/>
          </p:cNvSpPr>
          <p:nvPr/>
        </p:nvSpPr>
        <p:spPr>
          <a:xfrm>
            <a:off x="304800" y="2095500"/>
            <a:ext cx="5562600" cy="3124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600" dirty="0">
                <a:solidFill>
                  <a:schemeClr val="tx2"/>
                </a:solidFill>
              </a:rPr>
              <a:t>Subscribe to the ODLC Listserv! The </a:t>
            </a:r>
            <a:r>
              <a:rPr lang="en-US" sz="2600" dirty="0">
                <a:solidFill>
                  <a:schemeClr val="tx2"/>
                </a:solidFill>
                <a:hlinkClick r:id="rId3"/>
              </a:rPr>
              <a:t>Organizational Development &amp; Learning Centre (ODLC) </a:t>
            </a:r>
            <a:r>
              <a:rPr lang="en-US" sz="2600" dirty="0">
                <a:solidFill>
                  <a:schemeClr val="tx2"/>
                </a:solidFill>
              </a:rPr>
              <a:t>offers lots of great training opportunities, career services, info sessions on work-life balance, etc. </a:t>
            </a:r>
          </a:p>
          <a:p>
            <a:endParaRPr lang="en-US" sz="2600" dirty="0">
              <a:solidFill>
                <a:schemeClr val="tx2"/>
              </a:solidFill>
            </a:endParaRPr>
          </a:p>
          <a:p>
            <a:r>
              <a:rPr lang="en-US" sz="2600" dirty="0">
                <a:solidFill>
                  <a:schemeClr val="tx2"/>
                </a:solidFill>
                <a:hlinkClick r:id="rId4"/>
              </a:rPr>
              <a:t>Career Community</a:t>
            </a:r>
            <a:endParaRPr lang="en-US" sz="2600" dirty="0">
              <a:solidFill>
                <a:schemeClr val="tx2"/>
              </a:solidFill>
            </a:endParaRPr>
          </a:p>
          <a:p>
            <a:pPr lvl="1">
              <a:buFont typeface="Arial" panose="020B0604020202020204" pitchFamily="34" charset="0"/>
              <a:buChar char="•"/>
            </a:pPr>
            <a:r>
              <a:rPr lang="en-CA" sz="2600" dirty="0">
                <a:solidFill>
                  <a:schemeClr val="tx2"/>
                </a:solidFill>
              </a:rPr>
              <a:t>job application, career and networking resources</a:t>
            </a:r>
            <a:endParaRPr lang="en-US" sz="2600" dirty="0">
              <a:solidFill>
                <a:schemeClr val="tx2"/>
              </a:solidFill>
            </a:endParaRPr>
          </a:p>
          <a:p>
            <a:endParaRPr lang="en-US" dirty="0"/>
          </a:p>
          <a:p>
            <a:endParaRPr lang="en-US" dirty="0"/>
          </a:p>
        </p:txBody>
      </p:sp>
      <p:pic>
        <p:nvPicPr>
          <p:cNvPr id="6" name="Picture 5" descr="Career Development Post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095" y="3657600"/>
            <a:ext cx="3080185" cy="2766633"/>
          </a:xfrm>
          <a:prstGeom prst="rect">
            <a:avLst/>
          </a:prstGeom>
        </p:spPr>
      </p:pic>
    </p:spTree>
    <p:extLst>
      <p:ext uri="{BB962C8B-B14F-4D97-AF65-F5344CB8AC3E}">
        <p14:creationId xmlns:p14="http://schemas.microsoft.com/office/powerpoint/2010/main" val="17997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2286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Benefits</a:t>
            </a:r>
          </a:p>
        </p:txBody>
      </p:sp>
      <p:sp>
        <p:nvSpPr>
          <p:cNvPr id="4" name="Content Placeholder 2"/>
          <p:cNvSpPr txBox="1">
            <a:spLocks/>
          </p:cNvSpPr>
          <p:nvPr/>
        </p:nvSpPr>
        <p:spPr>
          <a:xfrm>
            <a:off x="304800" y="3810000"/>
            <a:ext cx="8686800" cy="256575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n-CA" sz="2600" dirty="0">
                <a:solidFill>
                  <a:schemeClr val="tx2"/>
                </a:solidFill>
              </a:rPr>
              <a:t>The Union has negotiated many benefits for our staff appointed members over the years,                            so take advantage of them! </a:t>
            </a:r>
          </a:p>
          <a:p>
            <a:pPr marL="0" indent="0" algn="ctr">
              <a:buFont typeface="Arial" pitchFamily="34" charset="0"/>
              <a:buNone/>
            </a:pPr>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5230" y="1415430"/>
            <a:ext cx="2385940" cy="2318370"/>
          </a:xfrm>
          <a:prstGeom prst="rect">
            <a:avLst/>
          </a:prstGeom>
        </p:spPr>
      </p:pic>
    </p:spTree>
    <p:extLst>
      <p:ext uri="{BB962C8B-B14F-4D97-AF65-F5344CB8AC3E}">
        <p14:creationId xmlns:p14="http://schemas.microsoft.com/office/powerpoint/2010/main" val="142006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600200"/>
          </a:xfrm>
        </p:spPr>
        <p:txBody>
          <a:bodyPr/>
          <a:lstStyle/>
          <a:p>
            <a:r>
              <a:rPr lang="en-US" dirty="0"/>
              <a:t>Leave Options</a:t>
            </a:r>
            <a:endParaRPr lang="en-CA" dirty="0"/>
          </a:p>
        </p:txBody>
      </p:sp>
      <p:sp>
        <p:nvSpPr>
          <p:cNvPr id="3" name="Content Placeholder 2"/>
          <p:cNvSpPr txBox="1">
            <a:spLocks/>
          </p:cNvSpPr>
          <p:nvPr/>
        </p:nvSpPr>
        <p:spPr>
          <a:xfrm>
            <a:off x="228600" y="1981200"/>
            <a:ext cx="8229600" cy="42672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600" b="1" dirty="0">
                <a:solidFill>
                  <a:schemeClr val="tx2"/>
                </a:solidFill>
              </a:rPr>
              <a:t>Self-funded leave</a:t>
            </a:r>
          </a:p>
          <a:p>
            <a:pPr marL="0" indent="0">
              <a:buNone/>
            </a:pPr>
            <a:endParaRPr lang="en-US" sz="2600" dirty="0">
              <a:solidFill>
                <a:schemeClr val="tx2"/>
              </a:solidFill>
            </a:endParaRPr>
          </a:p>
          <a:p>
            <a:r>
              <a:rPr lang="en-US" sz="2600" b="1" dirty="0">
                <a:solidFill>
                  <a:schemeClr val="tx2"/>
                </a:solidFill>
              </a:rPr>
              <a:t>Unpaid Leave of Absence</a:t>
            </a:r>
          </a:p>
          <a:p>
            <a:pPr lvl="1">
              <a:lnSpc>
                <a:spcPct val="110000"/>
              </a:lnSpc>
            </a:pPr>
            <a:r>
              <a:rPr lang="en-US" sz="2600" dirty="0">
                <a:solidFill>
                  <a:schemeClr val="tx2"/>
                </a:solidFill>
              </a:rPr>
              <a:t>For up to 1 year, with possibility of extending a further 6 months with no loss to seniority</a:t>
            </a:r>
          </a:p>
          <a:p>
            <a:pPr marL="457200" lvl="1" indent="0">
              <a:lnSpc>
                <a:spcPct val="110000"/>
              </a:lnSpc>
              <a:buNone/>
            </a:pPr>
            <a:endParaRPr lang="en-US" sz="2600" dirty="0">
              <a:solidFill>
                <a:schemeClr val="tx2"/>
              </a:solidFill>
            </a:endParaRPr>
          </a:p>
          <a:p>
            <a:r>
              <a:rPr lang="en-US" sz="2600" b="1" dirty="0">
                <a:solidFill>
                  <a:schemeClr val="tx2"/>
                </a:solidFill>
              </a:rPr>
              <a:t>Parental Leave</a:t>
            </a:r>
          </a:p>
          <a:p>
            <a:pPr lvl="1"/>
            <a:r>
              <a:rPr lang="en-US" sz="2600" dirty="0">
                <a:solidFill>
                  <a:schemeClr val="tx2"/>
                </a:solidFill>
              </a:rPr>
              <a:t>17 week pregnancy leave + 35 weeks maternity leave</a:t>
            </a:r>
          </a:p>
          <a:p>
            <a:pPr lvl="1"/>
            <a:r>
              <a:rPr lang="en-US" sz="2600" dirty="0">
                <a:solidFill>
                  <a:schemeClr val="tx2"/>
                </a:solidFill>
              </a:rPr>
              <a:t>37 weeks parental leave for all other parents (includes                   </a:t>
            </a:r>
          </a:p>
          <a:p>
            <a:pPr marL="457200" lvl="1" indent="0">
              <a:buFont typeface="Courier New" pitchFamily="49" charset="0"/>
              <a:buNone/>
            </a:pPr>
            <a:r>
              <a:rPr lang="en-US" sz="2600" dirty="0">
                <a:solidFill>
                  <a:schemeClr val="tx2"/>
                </a:solidFill>
              </a:rPr>
              <a:t>adoption, custody)</a:t>
            </a:r>
          </a:p>
          <a:p>
            <a:pPr marL="457200" lvl="1" indent="0">
              <a:buFont typeface="Courier New" pitchFamily="49" charset="0"/>
              <a:buNone/>
            </a:pPr>
            <a:endParaRPr lang="en-US" dirty="0"/>
          </a:p>
        </p:txBody>
      </p:sp>
      <p:sp>
        <p:nvSpPr>
          <p:cNvPr id="4" name="Rectangle 3"/>
          <p:cNvSpPr/>
          <p:nvPr/>
        </p:nvSpPr>
        <p:spPr>
          <a:xfrm>
            <a:off x="1409700" y="1952535"/>
            <a:ext cx="6477000" cy="400110"/>
          </a:xfrm>
          <a:prstGeom prst="rect">
            <a:avLst/>
          </a:prstGeom>
          <a:noFill/>
        </p:spPr>
        <p:txBody>
          <a:bodyPr wrap="squar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Letter of Intent pg. 68</a:t>
            </a:r>
          </a:p>
        </p:txBody>
      </p:sp>
      <p:sp>
        <p:nvSpPr>
          <p:cNvPr id="5" name="Rectangle 4"/>
          <p:cNvSpPr/>
          <p:nvPr/>
        </p:nvSpPr>
        <p:spPr>
          <a:xfrm>
            <a:off x="4267200" y="2724090"/>
            <a:ext cx="2653290" cy="400110"/>
          </a:xfrm>
          <a:prstGeom prst="rect">
            <a:avLst/>
          </a:prstGeom>
          <a:noFill/>
        </p:spPr>
        <p:txBody>
          <a:bodyPr wrap="non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Articles 13:02 &amp; 13:03</a:t>
            </a:r>
          </a:p>
        </p:txBody>
      </p:sp>
      <p:sp>
        <p:nvSpPr>
          <p:cNvPr id="6" name="Rectangle 5"/>
          <p:cNvSpPr/>
          <p:nvPr/>
        </p:nvSpPr>
        <p:spPr>
          <a:xfrm>
            <a:off x="2743200" y="4191000"/>
            <a:ext cx="2396810" cy="400110"/>
          </a:xfrm>
          <a:prstGeom prst="rect">
            <a:avLst/>
          </a:prstGeom>
          <a:noFill/>
        </p:spPr>
        <p:txBody>
          <a:bodyPr wrap="non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Articles 13:06-13:10</a:t>
            </a:r>
          </a:p>
        </p:txBody>
      </p:sp>
    </p:spTree>
    <p:extLst>
      <p:ext uri="{BB962C8B-B14F-4D97-AF65-F5344CB8AC3E}">
        <p14:creationId xmlns:p14="http://schemas.microsoft.com/office/powerpoint/2010/main" val="278032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82600" y="211274"/>
            <a:ext cx="8229600" cy="893626"/>
          </a:xfrm>
        </p:spPr>
        <p:txBody>
          <a:bodyPr/>
          <a:lstStyle/>
          <a:p>
            <a:pPr>
              <a:lnSpc>
                <a:spcPct val="100000"/>
              </a:lnSpc>
            </a:pPr>
            <a:br>
              <a:rPr lang="en-US" dirty="0"/>
            </a:br>
            <a:r>
              <a:rPr lang="en-US" dirty="0"/>
              <a:t>Tuition Waivers</a:t>
            </a:r>
          </a:p>
        </p:txBody>
      </p:sp>
      <p:sp>
        <p:nvSpPr>
          <p:cNvPr id="4" name="Rectangle 3"/>
          <p:cNvSpPr/>
          <p:nvPr/>
        </p:nvSpPr>
        <p:spPr>
          <a:xfrm>
            <a:off x="2242873" y="969318"/>
            <a:ext cx="4931157"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Educational Assistance (pg. 58-59)</a:t>
            </a:r>
          </a:p>
        </p:txBody>
      </p:sp>
      <p:pic>
        <p:nvPicPr>
          <p:cNvPr id="5" name="Picture 4" descr="education_technology-resized-6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340859"/>
            <a:ext cx="2744948" cy="2057400"/>
          </a:xfrm>
          <a:prstGeom prst="rect">
            <a:avLst/>
          </a:prstGeom>
          <a:blipFill dpi="0" rotWithShape="1">
            <a:blip r:embed="rId4">
              <a:alphaModFix amt="16000"/>
            </a:blip>
            <a:srcRect/>
            <a:tile tx="0" ty="0" sx="100000" sy="100000" flip="none" algn="tl"/>
          </a:blipFill>
        </p:spPr>
      </p:pic>
      <p:sp>
        <p:nvSpPr>
          <p:cNvPr id="7" name="Content Placeholder 2"/>
          <p:cNvSpPr txBox="1">
            <a:spLocks/>
          </p:cNvSpPr>
          <p:nvPr/>
        </p:nvSpPr>
        <p:spPr>
          <a:xfrm>
            <a:off x="452120" y="2057400"/>
            <a:ext cx="7777480" cy="45669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200" dirty="0">
                <a:solidFill>
                  <a:schemeClr val="tx2"/>
                </a:solidFill>
              </a:rPr>
              <a:t>For staff, degree course waivers are limited to 3.0 full courses during Fall/Winter and 1.0 course during Summer session.</a:t>
            </a:r>
          </a:p>
          <a:p>
            <a:endParaRPr lang="en-US" sz="2200" dirty="0">
              <a:solidFill>
                <a:schemeClr val="tx2"/>
              </a:solidFill>
            </a:endParaRPr>
          </a:p>
          <a:p>
            <a:r>
              <a:rPr lang="en-US" sz="2200" dirty="0">
                <a:solidFill>
                  <a:schemeClr val="tx2"/>
                </a:solidFill>
              </a:rPr>
              <a:t>Staff can get up to a PhD (flex/part-time). For graduate level studies, tuition waiver is limited to part-time program fee or $3000 per                          academic year (whichever is less)</a:t>
            </a:r>
          </a:p>
        </p:txBody>
      </p:sp>
    </p:spTree>
    <p:extLst>
      <p:ext uri="{BB962C8B-B14F-4D97-AF65-F5344CB8AC3E}">
        <p14:creationId xmlns:p14="http://schemas.microsoft.com/office/powerpoint/2010/main" val="345285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78606"/>
            <a:ext cx="8229600" cy="988194"/>
          </a:xfrm>
        </p:spPr>
        <p:txBody>
          <a:bodyPr/>
          <a:lstStyle/>
          <a:p>
            <a:pPr>
              <a:lnSpc>
                <a:spcPct val="100000"/>
              </a:lnSpc>
            </a:pPr>
            <a:r>
              <a:rPr lang="en-US" dirty="0"/>
              <a:t>Other Education Options</a:t>
            </a:r>
          </a:p>
        </p:txBody>
      </p:sp>
      <p:sp>
        <p:nvSpPr>
          <p:cNvPr id="6" name="Vertical Text Placeholder 2"/>
          <p:cNvSpPr txBox="1">
            <a:spLocks/>
          </p:cNvSpPr>
          <p:nvPr/>
        </p:nvSpPr>
        <p:spPr>
          <a:xfrm>
            <a:off x="609600" y="2748400"/>
            <a:ext cx="8229600" cy="30451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200" dirty="0">
                <a:solidFill>
                  <a:schemeClr val="tx2"/>
                </a:solidFill>
              </a:rPr>
              <a:t>Non-credit Degree program (requires enrollment)</a:t>
            </a:r>
          </a:p>
          <a:p>
            <a:r>
              <a:rPr lang="en-US" sz="2200" dirty="0">
                <a:solidFill>
                  <a:schemeClr val="tx2"/>
                </a:solidFill>
              </a:rPr>
              <a:t>Continuing Studies Courses </a:t>
            </a:r>
          </a:p>
          <a:p>
            <a:r>
              <a:rPr lang="en-US" sz="2200" dirty="0">
                <a:solidFill>
                  <a:schemeClr val="tx2"/>
                </a:solidFill>
              </a:rPr>
              <a:t>50% reimbursed tuition upon successful completion of job-related course at another “recognized educational institution”</a:t>
            </a:r>
          </a:p>
          <a:p>
            <a:r>
              <a:rPr lang="en-US" sz="2200" dirty="0">
                <a:solidFill>
                  <a:schemeClr val="tx2"/>
                </a:solidFill>
              </a:rPr>
              <a:t>Public lectures, course auditing</a:t>
            </a:r>
          </a:p>
        </p:txBody>
      </p:sp>
      <p:pic>
        <p:nvPicPr>
          <p:cNvPr id="7" name="Picture 6" descr="external image education1.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7892" y="1707682"/>
            <a:ext cx="1108214" cy="972860"/>
          </a:xfrm>
          <a:prstGeom prst="rect">
            <a:avLst/>
          </a:prstGeom>
        </p:spPr>
      </p:pic>
    </p:spTree>
    <p:extLst>
      <p:ext uri="{BB962C8B-B14F-4D97-AF65-F5344CB8AC3E}">
        <p14:creationId xmlns:p14="http://schemas.microsoft.com/office/powerpoint/2010/main" val="2481245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0766" y="-230832"/>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For Your Family</a:t>
            </a:r>
          </a:p>
        </p:txBody>
      </p:sp>
      <p:sp>
        <p:nvSpPr>
          <p:cNvPr id="6" name="Content Placeholder 2"/>
          <p:cNvSpPr txBox="1">
            <a:spLocks/>
          </p:cNvSpPr>
          <p:nvPr/>
        </p:nvSpPr>
        <p:spPr>
          <a:xfrm>
            <a:off x="685800" y="1600201"/>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a:endParaRPr lang="en-US" dirty="0"/>
          </a:p>
          <a:p>
            <a:r>
              <a:rPr lang="en-US" sz="2200" dirty="0">
                <a:solidFill>
                  <a:schemeClr val="tx2"/>
                </a:solidFill>
              </a:rPr>
              <a:t>Child Care Benefit Family Care Office</a:t>
            </a:r>
          </a:p>
          <a:p>
            <a:endParaRPr lang="en-US" sz="2200" dirty="0">
              <a:solidFill>
                <a:schemeClr val="tx2"/>
              </a:solidFill>
            </a:endParaRPr>
          </a:p>
          <a:p>
            <a:r>
              <a:rPr lang="en-US" sz="2200" dirty="0">
                <a:solidFill>
                  <a:schemeClr val="tx2"/>
                </a:solidFill>
              </a:rPr>
              <a:t>Part-time Status for Family Care</a:t>
            </a:r>
          </a:p>
          <a:p>
            <a:endParaRPr lang="en-US" sz="2200" dirty="0">
              <a:solidFill>
                <a:schemeClr val="tx2"/>
              </a:solidFill>
            </a:endParaRPr>
          </a:p>
          <a:p>
            <a:r>
              <a:rPr lang="en-US" sz="2200" dirty="0">
                <a:solidFill>
                  <a:schemeClr val="tx2"/>
                </a:solidFill>
              </a:rPr>
              <a:t>Compassionate Care Leave</a:t>
            </a:r>
          </a:p>
          <a:p>
            <a:pPr lvl="1"/>
            <a:endParaRPr lang="en-US" dirty="0"/>
          </a:p>
        </p:txBody>
      </p:sp>
      <p:sp>
        <p:nvSpPr>
          <p:cNvPr id="7" name="Rectangle 6"/>
          <p:cNvSpPr/>
          <p:nvPr/>
        </p:nvSpPr>
        <p:spPr>
          <a:xfrm>
            <a:off x="5377108" y="2705369"/>
            <a:ext cx="1911101"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Article 24:11</a:t>
            </a:r>
          </a:p>
        </p:txBody>
      </p:sp>
      <p:sp>
        <p:nvSpPr>
          <p:cNvPr id="8" name="Rectangle 7"/>
          <p:cNvSpPr/>
          <p:nvPr/>
        </p:nvSpPr>
        <p:spPr>
          <a:xfrm>
            <a:off x="5072002" y="3513283"/>
            <a:ext cx="1911101"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Article 13:15</a:t>
            </a:r>
          </a:p>
        </p:txBody>
      </p:sp>
      <p:pic>
        <p:nvPicPr>
          <p:cNvPr id="1026" name="Picture 2" descr="Father And Son By Ciren_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796755"/>
            <a:ext cx="2915191" cy="191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olding A 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36" y="4606789"/>
            <a:ext cx="2157464" cy="198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157284" y="1883562"/>
            <a:ext cx="2986716"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Appendix C (pg. 83)</a:t>
            </a:r>
          </a:p>
        </p:txBody>
      </p:sp>
    </p:spTree>
    <p:extLst>
      <p:ext uri="{BB962C8B-B14F-4D97-AF65-F5344CB8AC3E}">
        <p14:creationId xmlns:p14="http://schemas.microsoft.com/office/powerpoint/2010/main" val="142105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302193"/>
            <a:ext cx="8229600" cy="1600200"/>
          </a:xfrm>
        </p:spPr>
        <p:txBody>
          <a:bodyPr/>
          <a:lstStyle/>
          <a:p>
            <a:r>
              <a:rPr lang="en-US" dirty="0"/>
              <a:t>USW Benefits</a:t>
            </a:r>
          </a:p>
        </p:txBody>
      </p:sp>
      <p:sp>
        <p:nvSpPr>
          <p:cNvPr id="4" name="Content Placeholder 2"/>
          <p:cNvSpPr txBox="1">
            <a:spLocks/>
          </p:cNvSpPr>
          <p:nvPr/>
        </p:nvSpPr>
        <p:spPr>
          <a:xfrm>
            <a:off x="328214" y="1429566"/>
            <a:ext cx="6377385" cy="466724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200" dirty="0">
                <a:solidFill>
                  <a:schemeClr val="tx2"/>
                </a:solidFill>
              </a:rPr>
              <a:t>Steelworkers Dental Office</a:t>
            </a:r>
          </a:p>
          <a:p>
            <a:pPr lvl="1"/>
            <a:r>
              <a:rPr lang="en-US" sz="2200" dirty="0">
                <a:solidFill>
                  <a:schemeClr val="tx2"/>
                </a:solidFill>
              </a:rPr>
              <a:t>15% discount on last year’s Ontario Dental Assoc. Fee</a:t>
            </a:r>
          </a:p>
          <a:p>
            <a:pPr lvl="1"/>
            <a:endParaRPr lang="en-US" sz="2200" dirty="0">
              <a:solidFill>
                <a:schemeClr val="tx2"/>
              </a:solidFill>
            </a:endParaRPr>
          </a:p>
          <a:p>
            <a:pPr algn="r"/>
            <a:endParaRPr lang="en-US" sz="2200" dirty="0">
              <a:solidFill>
                <a:schemeClr val="tx2"/>
              </a:solidFill>
              <a:hlinkClick r:id="rId3"/>
            </a:endParaRPr>
          </a:p>
          <a:p>
            <a:pPr algn="r"/>
            <a:r>
              <a:rPr lang="en-US" sz="2200" dirty="0">
                <a:solidFill>
                  <a:schemeClr val="tx2"/>
                </a:solidFill>
                <a:hlinkClick r:id="rId3"/>
              </a:rPr>
              <a:t>USW Scholarships</a:t>
            </a:r>
            <a:endParaRPr lang="en-US" sz="2200" dirty="0">
              <a:solidFill>
                <a:schemeClr val="tx2"/>
              </a:solidFill>
            </a:endParaRPr>
          </a:p>
          <a:p>
            <a:pPr algn="r"/>
            <a:r>
              <a:rPr lang="en-US" sz="2200" dirty="0">
                <a:solidFill>
                  <a:schemeClr val="tx2"/>
                </a:solidFill>
                <a:hlinkClick r:id="rId4"/>
              </a:rPr>
              <a:t>Injured Workers Program</a:t>
            </a:r>
            <a:endParaRPr lang="en-US" sz="2200" dirty="0">
              <a:solidFill>
                <a:schemeClr val="tx2"/>
              </a:solidFill>
            </a:endParaRPr>
          </a:p>
          <a:p>
            <a:pPr algn="r"/>
            <a:r>
              <a:rPr lang="en-US" sz="2200" dirty="0">
                <a:solidFill>
                  <a:schemeClr val="tx2"/>
                </a:solidFill>
                <a:hlinkClick r:id="rId5"/>
              </a:rPr>
              <a:t>Steelworkers Lifeline Foundation</a:t>
            </a:r>
            <a:endParaRPr lang="en-US" sz="2200" dirty="0">
              <a:solidFill>
                <a:schemeClr val="tx2"/>
              </a:solidFill>
            </a:endParaRPr>
          </a:p>
          <a:p>
            <a:pPr algn="r"/>
            <a:r>
              <a:rPr lang="en-US" sz="2200" dirty="0">
                <a:solidFill>
                  <a:schemeClr val="tx2"/>
                </a:solidFill>
              </a:rPr>
              <a:t>Discount programs</a:t>
            </a:r>
          </a:p>
          <a:p>
            <a:pPr lvl="1"/>
            <a:endParaRPr lang="en-US" sz="1400" dirty="0"/>
          </a:p>
        </p:txBody>
      </p:sp>
      <p:sp>
        <p:nvSpPr>
          <p:cNvPr id="5" name="TextBox 4"/>
          <p:cNvSpPr txBox="1"/>
          <p:nvPr/>
        </p:nvSpPr>
        <p:spPr>
          <a:xfrm>
            <a:off x="6318985" y="3009719"/>
            <a:ext cx="2375345" cy="523220"/>
          </a:xfrm>
          <a:prstGeom prst="rect">
            <a:avLst/>
          </a:prstGeom>
          <a:noFill/>
        </p:spPr>
        <p:txBody>
          <a:bodyPr wrap="square" rtlCol="0">
            <a:spAutoFit/>
          </a:bodyPr>
          <a:lstStyle/>
          <a:p>
            <a:pPr algn="ctr"/>
            <a:r>
              <a:rPr lang="en-US" sz="1400" dirty="0"/>
              <a:t>Steelworker Dental Staff at 33 Cecil St. </a:t>
            </a:r>
          </a:p>
        </p:txBody>
      </p:sp>
      <p:pic>
        <p:nvPicPr>
          <p:cNvPr id="6" name="Picture 5" descr="DSC_04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2785" y="1357525"/>
            <a:ext cx="2451545" cy="16303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SC_04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215" y="3411037"/>
            <a:ext cx="1330971" cy="20014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152400" y="5689914"/>
            <a:ext cx="2514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CA" sz="1400" b="0" dirty="0"/>
              <a:t>Sharon Clarke,</a:t>
            </a:r>
          </a:p>
          <a:p>
            <a:pPr algn="ctr"/>
            <a:r>
              <a:rPr lang="en-CA" sz="1400" b="0" dirty="0"/>
              <a:t>Lifeline Coordinator</a:t>
            </a:r>
          </a:p>
        </p:txBody>
      </p:sp>
    </p:spTree>
    <p:extLst>
      <p:ext uri="{BB962C8B-B14F-4D97-AF65-F5344CB8AC3E}">
        <p14:creationId xmlns:p14="http://schemas.microsoft.com/office/powerpoint/2010/main" val="336989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Collective Agreement Rights</a:t>
            </a:r>
            <a:endParaRPr lang="en-CA" dirty="0"/>
          </a:p>
        </p:txBody>
      </p:sp>
      <p:sp>
        <p:nvSpPr>
          <p:cNvPr id="3" name="Content Placeholder 2"/>
          <p:cNvSpPr>
            <a:spLocks noGrp="1"/>
          </p:cNvSpPr>
          <p:nvPr>
            <p:ph sz="half" idx="2"/>
          </p:nvPr>
        </p:nvSpPr>
        <p:spPr>
          <a:xfrm>
            <a:off x="423862" y="5105400"/>
            <a:ext cx="8534400" cy="1562756"/>
          </a:xfrm>
        </p:spPr>
        <p:txBody>
          <a:bodyPr>
            <a:normAutofit/>
          </a:bodyPr>
          <a:lstStyle/>
          <a:p>
            <a:pPr marL="0" indent="0" algn="ctr">
              <a:spcBef>
                <a:spcPts val="600"/>
              </a:spcBef>
              <a:buNone/>
            </a:pPr>
            <a:r>
              <a:rPr lang="en-US" dirty="0">
                <a:solidFill>
                  <a:schemeClr val="tx2"/>
                </a:solidFill>
              </a:rPr>
              <a:t>Over the course of five rounds of collective bargaining, we have enshrined and improved member rights in   your collective agreement</a:t>
            </a:r>
            <a:endParaRPr lang="en-CA" dirty="0">
              <a:solidFill>
                <a:schemeClr val="tx2"/>
              </a:solidFill>
            </a:endParaRPr>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51112" y="1828800"/>
            <a:ext cx="4041775" cy="2370793"/>
          </a:xfrm>
          <a:prstGeom prst="rect">
            <a:avLst/>
          </a:prstGeom>
        </p:spPr>
      </p:pic>
    </p:spTree>
    <p:extLst>
      <p:ext uri="{BB962C8B-B14F-4D97-AF65-F5344CB8AC3E}">
        <p14:creationId xmlns:p14="http://schemas.microsoft.com/office/powerpoint/2010/main" val="98391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083" y="0"/>
            <a:ext cx="5299833" cy="6858000"/>
          </a:xfrm>
          <a:prstGeom prst="rect">
            <a:avLst/>
          </a:prstGeom>
        </p:spPr>
      </p:pic>
    </p:spTree>
    <p:extLst>
      <p:ext uri="{BB962C8B-B14F-4D97-AF65-F5344CB8AC3E}">
        <p14:creationId xmlns:p14="http://schemas.microsoft.com/office/powerpoint/2010/main" val="127358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38200" y="-533400"/>
            <a:ext cx="7772400" cy="2133599"/>
          </a:xfrm>
        </p:spPr>
        <p:txBody>
          <a:bodyPr/>
          <a:lstStyle/>
          <a:p>
            <a:r>
              <a:rPr lang="en-CA" sz="5400" dirty="0"/>
              <a:t>You and Your Union</a:t>
            </a:r>
          </a:p>
        </p:txBody>
      </p:sp>
      <p:sp>
        <p:nvSpPr>
          <p:cNvPr id="5" name="Text Placeholder 2"/>
          <p:cNvSpPr txBox="1">
            <a:spLocks/>
          </p:cNvSpPr>
          <p:nvPr/>
        </p:nvSpPr>
        <p:spPr>
          <a:xfrm>
            <a:off x="2362200" y="2286000"/>
            <a:ext cx="7772400" cy="11318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itchFamily="34" charset="0"/>
              <a:buChar char="•"/>
            </a:pPr>
            <a:r>
              <a:rPr lang="en-CA" sz="4800" b="1" dirty="0">
                <a:solidFill>
                  <a:schemeClr val="tx2"/>
                </a:solidFill>
              </a:rPr>
              <a:t>Information</a:t>
            </a:r>
          </a:p>
          <a:p>
            <a:pPr marL="342900" indent="-342900" algn="l">
              <a:buFont typeface="Arial" pitchFamily="34" charset="0"/>
              <a:buChar char="•"/>
            </a:pPr>
            <a:r>
              <a:rPr lang="en-CA" sz="4800" b="1" dirty="0">
                <a:solidFill>
                  <a:schemeClr val="tx2"/>
                </a:solidFill>
              </a:rPr>
              <a:t>Representation</a:t>
            </a:r>
          </a:p>
          <a:p>
            <a:pPr marL="342900" indent="-342900" algn="l">
              <a:buFont typeface="Arial" pitchFamily="34" charset="0"/>
              <a:buChar char="•"/>
            </a:pPr>
            <a:r>
              <a:rPr lang="en-CA" sz="4800" b="1" dirty="0">
                <a:solidFill>
                  <a:schemeClr val="tx2"/>
                </a:solidFill>
              </a:rPr>
              <a:t>Participation</a:t>
            </a:r>
          </a:p>
        </p:txBody>
      </p:sp>
    </p:spTree>
    <p:extLst>
      <p:ext uri="{BB962C8B-B14F-4D97-AF65-F5344CB8AC3E}">
        <p14:creationId xmlns:p14="http://schemas.microsoft.com/office/powerpoint/2010/main" val="266553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HR is NOT Your Friend</a:t>
            </a:r>
          </a:p>
        </p:txBody>
      </p:sp>
      <p:sp>
        <p:nvSpPr>
          <p:cNvPr id="5" name="Content Placeholder 2"/>
          <p:cNvSpPr txBox="1">
            <a:spLocks/>
          </p:cNvSpPr>
          <p:nvPr/>
        </p:nvSpPr>
        <p:spPr>
          <a:xfrm>
            <a:off x="381000" y="1600200"/>
            <a:ext cx="85344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CA" sz="2200" dirty="0">
                <a:solidFill>
                  <a:schemeClr val="tx2"/>
                </a:solidFill>
              </a:rPr>
              <a:t>Although they may give you useful information about pay and benefits, ultimately they work as agents of the system (or university) - like Agent Smith from The Matrix. </a:t>
            </a:r>
          </a:p>
          <a:p>
            <a:endParaRPr lang="en-CA" dirty="0"/>
          </a:p>
          <a:p>
            <a:endParaRPr lang="en-CA" dirty="0"/>
          </a:p>
          <a:p>
            <a:endParaRPr lang="en-CA" dirty="0"/>
          </a:p>
          <a:p>
            <a:endParaRPr lang="en-CA" dirty="0"/>
          </a:p>
          <a:p>
            <a:endParaRPr lang="en-CA" dirty="0"/>
          </a:p>
          <a:p>
            <a:pPr marL="0" indent="0" algn="ctr">
              <a:buNone/>
            </a:pPr>
            <a:r>
              <a:rPr lang="en-CA" sz="2200" dirty="0">
                <a:solidFill>
                  <a:schemeClr val="tx2"/>
                </a:solidFill>
              </a:rPr>
              <a:t>If you have a problem, </a:t>
            </a:r>
            <a:r>
              <a:rPr lang="en-CA" sz="2200" dirty="0">
                <a:solidFill>
                  <a:schemeClr val="tx2"/>
                </a:solidFill>
                <a:hlinkClick r:id="rId3"/>
              </a:rPr>
              <a:t>contact your union FIRST</a:t>
            </a:r>
            <a:r>
              <a:rPr lang="en-CA" sz="2200" dirty="0">
                <a:solidFill>
                  <a:schemeClr val="tx2"/>
                </a:solidFill>
              </a:rPr>
              <a:t>. </a:t>
            </a:r>
            <a:endParaRPr lang="en-US" sz="2200" dirty="0">
              <a:solidFill>
                <a:schemeClr val="tx2"/>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819400"/>
            <a:ext cx="4267200" cy="1956816"/>
          </a:xfrm>
          <a:prstGeom prst="rect">
            <a:avLst/>
          </a:prstGeom>
        </p:spPr>
      </p:pic>
    </p:spTree>
    <p:extLst>
      <p:ext uri="{BB962C8B-B14F-4D97-AF65-F5344CB8AC3E}">
        <p14:creationId xmlns:p14="http://schemas.microsoft.com/office/powerpoint/2010/main" val="410912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600200"/>
          </a:xfrm>
        </p:spPr>
        <p:txBody>
          <a:bodyPr/>
          <a:lstStyle/>
          <a:p>
            <a:r>
              <a:rPr lang="en-US" dirty="0"/>
              <a:t>You </a:t>
            </a:r>
            <a:r>
              <a:rPr lang="en-US" u="sng" dirty="0"/>
              <a:t>are</a:t>
            </a:r>
            <a:r>
              <a:rPr lang="en-US" dirty="0"/>
              <a:t> the Union</a:t>
            </a:r>
          </a:p>
        </p:txBody>
      </p:sp>
      <p:sp>
        <p:nvSpPr>
          <p:cNvPr id="4"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2200" b="1" dirty="0">
                <a:solidFill>
                  <a:schemeClr val="tx2"/>
                </a:solidFill>
              </a:rPr>
              <a:t>The Union is only as strong as its members,                            so activism is key! </a:t>
            </a:r>
          </a:p>
          <a:p>
            <a:pPr algn="ctr"/>
            <a:endParaRPr lang="en-US" sz="2200" b="1" dirty="0">
              <a:solidFill>
                <a:schemeClr val="tx2"/>
              </a:solidFill>
            </a:endParaRPr>
          </a:p>
          <a:p>
            <a:r>
              <a:rPr lang="en-US" sz="2200" dirty="0">
                <a:solidFill>
                  <a:schemeClr val="tx2"/>
                </a:solidFill>
              </a:rPr>
              <a:t>Get involved on a local committee that interests you. </a:t>
            </a:r>
          </a:p>
          <a:p>
            <a:pPr lvl="1"/>
            <a:r>
              <a:rPr lang="en-US" sz="1800" dirty="0">
                <a:solidFill>
                  <a:schemeClr val="tx2"/>
                </a:solidFill>
              </a:rPr>
              <a:t>CAT (Communication Action Team)</a:t>
            </a:r>
          </a:p>
          <a:p>
            <a:pPr lvl="1"/>
            <a:r>
              <a:rPr lang="en-US" sz="1800" dirty="0">
                <a:solidFill>
                  <a:schemeClr val="tx2"/>
                </a:solidFill>
              </a:rPr>
              <a:t>Communications/</a:t>
            </a:r>
            <a:r>
              <a:rPr lang="en-US" sz="1800" dirty="0" err="1">
                <a:solidFill>
                  <a:schemeClr val="tx2"/>
                </a:solidFill>
              </a:rPr>
              <a:t>Steeldrum</a:t>
            </a:r>
            <a:r>
              <a:rPr lang="en-US" sz="1800" dirty="0">
                <a:solidFill>
                  <a:schemeClr val="tx2"/>
                </a:solidFill>
              </a:rPr>
              <a:t> Newsletter</a:t>
            </a:r>
          </a:p>
          <a:p>
            <a:pPr lvl="1"/>
            <a:r>
              <a:rPr lang="en-US" sz="1800" dirty="0">
                <a:solidFill>
                  <a:schemeClr val="tx2"/>
                </a:solidFill>
              </a:rPr>
              <a:t>Health and Safety </a:t>
            </a:r>
          </a:p>
          <a:p>
            <a:pPr lvl="1"/>
            <a:r>
              <a:rPr lang="en-US" sz="1800" dirty="0">
                <a:solidFill>
                  <a:schemeClr val="tx2"/>
                </a:solidFill>
              </a:rPr>
              <a:t>Human Rights</a:t>
            </a:r>
          </a:p>
          <a:p>
            <a:pPr lvl="1"/>
            <a:r>
              <a:rPr lang="en-US" sz="1800" dirty="0" err="1">
                <a:solidFill>
                  <a:schemeClr val="tx2"/>
                </a:solidFill>
              </a:rPr>
              <a:t>NextGen</a:t>
            </a:r>
            <a:endParaRPr lang="en-US" sz="1800" dirty="0">
              <a:solidFill>
                <a:schemeClr val="tx2"/>
              </a:solidFill>
            </a:endParaRPr>
          </a:p>
          <a:p>
            <a:pPr lvl="1"/>
            <a:r>
              <a:rPr lang="en-US" sz="1800" dirty="0" err="1">
                <a:solidFill>
                  <a:schemeClr val="tx2"/>
                </a:solidFill>
              </a:rPr>
              <a:t>SteelPride</a:t>
            </a:r>
            <a:endParaRPr lang="en-US" sz="1800" dirty="0">
              <a:solidFill>
                <a:schemeClr val="tx2"/>
              </a:solidFill>
            </a:endParaRPr>
          </a:p>
          <a:p>
            <a:pPr lvl="1"/>
            <a:r>
              <a:rPr lang="en-US" sz="1800" dirty="0">
                <a:solidFill>
                  <a:schemeClr val="tx2"/>
                </a:solidFill>
              </a:rPr>
              <a:t>Women of Steel</a:t>
            </a:r>
            <a:r>
              <a:rPr lang="en-US" sz="2200" dirty="0">
                <a:solidFill>
                  <a:schemeClr val="tx2"/>
                </a:solidFill>
              </a:rPr>
              <a:t>		</a:t>
            </a:r>
          </a:p>
          <a:p>
            <a:r>
              <a:rPr lang="en-US" sz="2200" dirty="0">
                <a:solidFill>
                  <a:schemeClr val="tx2"/>
                </a:solidFill>
              </a:rPr>
              <a:t>Become a Steward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876799"/>
            <a:ext cx="2801128" cy="1510983"/>
          </a:xfrm>
          <a:prstGeom prst="rect">
            <a:avLst/>
          </a:prstGeom>
        </p:spPr>
      </p:pic>
    </p:spTree>
    <p:extLst>
      <p:ext uri="{BB962C8B-B14F-4D97-AF65-F5344CB8AC3E}">
        <p14:creationId xmlns:p14="http://schemas.microsoft.com/office/powerpoint/2010/main" val="134566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r>
              <a:rPr lang="en-CA" kern="0" dirty="0">
                <a:solidFill>
                  <a:schemeClr val="tx1"/>
                </a:solidFill>
              </a:rPr>
            </a:br>
            <a:endParaRPr lang="en-CA" dirty="0"/>
          </a:p>
        </p:txBody>
      </p:sp>
      <p:sp>
        <p:nvSpPr>
          <p:cNvPr id="4" name="TextBox 3"/>
          <p:cNvSpPr txBox="1"/>
          <p:nvPr/>
        </p:nvSpPr>
        <p:spPr>
          <a:xfrm>
            <a:off x="1488757" y="1623686"/>
            <a:ext cx="6705600" cy="4832092"/>
          </a:xfrm>
          <a:prstGeom prst="rect">
            <a:avLst/>
          </a:prstGeom>
          <a:noFill/>
        </p:spPr>
        <p:txBody>
          <a:bodyPr wrap="square" rtlCol="0">
            <a:spAutoFit/>
          </a:bodyPr>
          <a:lstStyle/>
          <a:p>
            <a:r>
              <a:rPr lang="en-CA" sz="2800" kern="0" dirty="0">
                <a:solidFill>
                  <a:schemeClr val="tx2"/>
                </a:solidFill>
              </a:rPr>
              <a:t>416. 506. 9090</a:t>
            </a:r>
            <a:br>
              <a:rPr lang="en-CA" sz="2800" kern="0" dirty="0">
                <a:solidFill>
                  <a:schemeClr val="tx2"/>
                </a:solidFill>
              </a:rPr>
            </a:br>
            <a:br>
              <a:rPr lang="en-CA" sz="2800" kern="0" dirty="0">
                <a:solidFill>
                  <a:schemeClr val="tx2"/>
                </a:solidFill>
              </a:rPr>
            </a:br>
            <a:r>
              <a:rPr lang="en-CA" sz="2800" kern="0" dirty="0">
                <a:solidFill>
                  <a:schemeClr val="tx2"/>
                </a:solidFill>
              </a:rPr>
              <a:t>info@usw1998.ca</a:t>
            </a:r>
          </a:p>
          <a:p>
            <a:endParaRPr lang="en-CA" sz="2800" kern="0" dirty="0">
              <a:solidFill>
                <a:schemeClr val="tx2"/>
              </a:solidFill>
            </a:endParaRPr>
          </a:p>
          <a:p>
            <a:r>
              <a:rPr lang="en-CA" sz="2800" kern="0" dirty="0">
                <a:solidFill>
                  <a:schemeClr val="tx2"/>
                </a:solidFill>
              </a:rPr>
              <a:t>jec@usw1998.ca</a:t>
            </a:r>
          </a:p>
          <a:p>
            <a:endParaRPr lang="en-CA" sz="2800" kern="0" dirty="0">
              <a:solidFill>
                <a:schemeClr val="tx2"/>
              </a:solidFill>
            </a:endParaRPr>
          </a:p>
          <a:p>
            <a:r>
              <a:rPr lang="en-CA" sz="2800" kern="0">
                <a:solidFill>
                  <a:schemeClr val="tx2"/>
                </a:solidFill>
              </a:rPr>
              <a:t>www.usw1998.ca</a:t>
            </a:r>
            <a:endParaRPr lang="en-CA" sz="2800" kern="0" dirty="0">
              <a:solidFill>
                <a:schemeClr val="tx2"/>
              </a:solidFill>
            </a:endParaRPr>
          </a:p>
          <a:p>
            <a:endParaRPr lang="en-CA" sz="2800" kern="0" dirty="0">
              <a:solidFill>
                <a:schemeClr val="tx2"/>
              </a:solidFill>
            </a:endParaRPr>
          </a:p>
          <a:p>
            <a:r>
              <a:rPr lang="en-CA" sz="2800" kern="0" dirty="0">
                <a:solidFill>
                  <a:schemeClr val="tx2"/>
                </a:solidFill>
              </a:rPr>
              <a:t>Facebook.com/groups/USWLocal1998</a:t>
            </a:r>
          </a:p>
          <a:p>
            <a:endParaRPr lang="en-CA" sz="2800" kern="0" dirty="0">
              <a:solidFill>
                <a:schemeClr val="tx2"/>
              </a:solidFill>
            </a:endParaRPr>
          </a:p>
          <a:p>
            <a:r>
              <a:rPr lang="en-CA" sz="2800" dirty="0">
                <a:solidFill>
                  <a:schemeClr val="tx2"/>
                </a:solidFill>
              </a:rPr>
              <a:t>@usw1998</a:t>
            </a:r>
          </a:p>
        </p:txBody>
      </p:sp>
      <p:sp>
        <p:nvSpPr>
          <p:cNvPr id="5" name="TextBox 4"/>
          <p:cNvSpPr txBox="1"/>
          <p:nvPr/>
        </p:nvSpPr>
        <p:spPr>
          <a:xfrm>
            <a:off x="2209800" y="338435"/>
            <a:ext cx="4419600" cy="923330"/>
          </a:xfrm>
          <a:prstGeom prst="rect">
            <a:avLst/>
          </a:prstGeom>
          <a:noFill/>
        </p:spPr>
        <p:txBody>
          <a:bodyPr wrap="square" rtlCol="0">
            <a:spAutoFit/>
          </a:bodyPr>
          <a:lstStyle/>
          <a:p>
            <a:r>
              <a:rPr lang="en-CA" sz="5400" dirty="0">
                <a:solidFill>
                  <a:schemeClr val="tx2"/>
                </a:solidFill>
              </a:rPr>
              <a:t>Stay in Touch</a:t>
            </a:r>
          </a:p>
        </p:txBody>
      </p:sp>
      <p:sp>
        <p:nvSpPr>
          <p:cNvPr id="6" name="AutoShape 2" descr="Image result for facebook logo"/>
          <p:cNvSpPr>
            <a:spLocks noChangeAspect="1" noChangeArrowheads="1"/>
          </p:cNvSpPr>
          <p:nvPr/>
        </p:nvSpPr>
        <p:spPr bwMode="auto">
          <a:xfrm>
            <a:off x="838200" y="5410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3"/>
          <a:stretch>
            <a:fillRect/>
          </a:stretch>
        </p:blipFill>
        <p:spPr>
          <a:xfrm>
            <a:off x="1027062" y="5042058"/>
            <a:ext cx="461963" cy="461963"/>
          </a:xfrm>
          <a:prstGeom prst="rect">
            <a:avLst/>
          </a:prstGeom>
        </p:spPr>
      </p:pic>
      <p:pic>
        <p:nvPicPr>
          <p:cNvPr id="9" name="Picture 8"/>
          <p:cNvPicPr>
            <a:picLocks noChangeAspect="1"/>
          </p:cNvPicPr>
          <p:nvPr/>
        </p:nvPicPr>
        <p:blipFill>
          <a:blip r:embed="rId4"/>
          <a:stretch>
            <a:fillRect/>
          </a:stretch>
        </p:blipFill>
        <p:spPr>
          <a:xfrm>
            <a:off x="1128979" y="6021601"/>
            <a:ext cx="359778" cy="359778"/>
          </a:xfrm>
          <a:prstGeom prst="rect">
            <a:avLst/>
          </a:prstGeom>
        </p:spPr>
      </p:pic>
    </p:spTree>
    <p:extLst>
      <p:ext uri="{BB962C8B-B14F-4D97-AF65-F5344CB8AC3E}">
        <p14:creationId xmlns:p14="http://schemas.microsoft.com/office/powerpoint/2010/main" val="198187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1429"/>
            <a:ext cx="8229600" cy="869900"/>
          </a:xfrm>
        </p:spPr>
        <p:txBody>
          <a:bodyPr/>
          <a:lstStyle/>
          <a:p>
            <a:r>
              <a:rPr lang="en-US" dirty="0"/>
              <a:t>Overtime</a:t>
            </a:r>
          </a:p>
        </p:txBody>
      </p:sp>
      <p:sp>
        <p:nvSpPr>
          <p:cNvPr id="8" name="Content Placeholder 2"/>
          <p:cNvSpPr txBox="1">
            <a:spLocks/>
          </p:cNvSpPr>
          <p:nvPr/>
        </p:nvSpPr>
        <p:spPr>
          <a:xfrm rot="16200000">
            <a:off x="1903717" y="-623775"/>
            <a:ext cx="4695153" cy="8287196"/>
          </a:xfrm>
          <a:prstGeom prst="rect">
            <a:avLst/>
          </a:prstGeom>
        </p:spPr>
        <p:txBody>
          <a:bodyPr vert="eaVert"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en-US" dirty="0"/>
          </a:p>
          <a:p>
            <a:pPr>
              <a:spcAft>
                <a:spcPts val="600"/>
              </a:spcAft>
            </a:pPr>
            <a:r>
              <a:rPr lang="en-CA" sz="3000" dirty="0">
                <a:solidFill>
                  <a:schemeClr val="tx2"/>
                </a:solidFill>
              </a:rPr>
              <a:t>If you work more than 36¼ hours in a week, you </a:t>
            </a:r>
            <a:r>
              <a:rPr lang="en-CA" sz="3000" b="1" i="1" dirty="0">
                <a:solidFill>
                  <a:schemeClr val="tx2"/>
                </a:solidFill>
              </a:rPr>
              <a:t>must</a:t>
            </a:r>
            <a:r>
              <a:rPr lang="en-CA" sz="3000" dirty="0">
                <a:solidFill>
                  <a:schemeClr val="tx2"/>
                </a:solidFill>
              </a:rPr>
              <a:t> be credited at time and a half</a:t>
            </a:r>
          </a:p>
          <a:p>
            <a:pPr>
              <a:spcAft>
                <a:spcPts val="600"/>
              </a:spcAft>
            </a:pPr>
            <a:r>
              <a:rPr lang="en-US" sz="3000" dirty="0">
                <a:solidFill>
                  <a:schemeClr val="tx2"/>
                </a:solidFill>
              </a:rPr>
              <a:t>Remember to get your manager’s permission in writing </a:t>
            </a:r>
            <a:r>
              <a:rPr lang="en-US" sz="3000" b="1" i="1" dirty="0">
                <a:solidFill>
                  <a:schemeClr val="tx2"/>
                </a:solidFill>
              </a:rPr>
              <a:t>prior to </a:t>
            </a:r>
            <a:r>
              <a:rPr lang="en-US" sz="3000" dirty="0">
                <a:solidFill>
                  <a:schemeClr val="tx2"/>
                </a:solidFill>
              </a:rPr>
              <a:t>performing any OT </a:t>
            </a:r>
            <a:r>
              <a:rPr lang="en-US" sz="2000" b="1" dirty="0">
                <a:ln w="22225">
                  <a:solidFill>
                    <a:schemeClr val="accent2"/>
                  </a:solidFill>
                  <a:prstDash val="solid"/>
                </a:ln>
                <a:solidFill>
                  <a:schemeClr val="accent2">
                    <a:lumMod val="40000"/>
                    <a:lumOff val="60000"/>
                  </a:schemeClr>
                </a:solidFill>
                <a:latin typeface="+mn-lt"/>
              </a:rPr>
              <a:t>Article 24:06-24:09 </a:t>
            </a:r>
          </a:p>
          <a:p>
            <a:pPr>
              <a:spcAft>
                <a:spcPts val="600"/>
              </a:spcAft>
            </a:pPr>
            <a:r>
              <a:rPr lang="en-US" sz="3000" dirty="0">
                <a:solidFill>
                  <a:schemeClr val="tx2"/>
                </a:solidFill>
              </a:rPr>
              <a:t>Stand-by and Call-in pay</a:t>
            </a:r>
            <a:r>
              <a:rPr lang="en-US" sz="3000" b="1" dirty="0">
                <a:solidFill>
                  <a:schemeClr val="tx2"/>
                </a:solidFill>
              </a:rPr>
              <a:t> </a:t>
            </a:r>
          </a:p>
          <a:p>
            <a:pPr>
              <a:spcAft>
                <a:spcPts val="600"/>
              </a:spcAft>
            </a:pPr>
            <a:r>
              <a:rPr lang="en-US" sz="3000" dirty="0">
                <a:solidFill>
                  <a:schemeClr val="tx2"/>
                </a:solidFill>
              </a:rPr>
              <a:t>TAKE YOUR VACATION</a:t>
            </a:r>
          </a:p>
          <a:p>
            <a:pPr lvl="1"/>
            <a:endParaRPr lang="en-US" dirty="0"/>
          </a:p>
          <a:p>
            <a:pPr lvl="1"/>
            <a:endParaRPr lang="en-US" dirty="0"/>
          </a:p>
          <a:p>
            <a:pPr lvl="1"/>
            <a:endParaRPr lang="en-US" dirty="0"/>
          </a:p>
        </p:txBody>
      </p:sp>
      <p:sp>
        <p:nvSpPr>
          <p:cNvPr id="9" name="Rectangle 8"/>
          <p:cNvSpPr/>
          <p:nvPr/>
        </p:nvSpPr>
        <p:spPr>
          <a:xfrm>
            <a:off x="5074331" y="4471973"/>
            <a:ext cx="1300356" cy="400110"/>
          </a:xfrm>
          <a:prstGeom prst="rect">
            <a:avLst/>
          </a:prstGeom>
          <a:noFill/>
        </p:spPr>
        <p:txBody>
          <a:bodyPr wrap="non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Article 17</a:t>
            </a:r>
          </a:p>
        </p:txBody>
      </p:sp>
      <p:sp>
        <p:nvSpPr>
          <p:cNvPr id="10" name="Rectangle 9"/>
          <p:cNvSpPr/>
          <p:nvPr/>
        </p:nvSpPr>
        <p:spPr>
          <a:xfrm>
            <a:off x="4636549" y="5038899"/>
            <a:ext cx="1300356" cy="400110"/>
          </a:xfrm>
          <a:prstGeom prst="rect">
            <a:avLst/>
          </a:prstGeom>
          <a:noFill/>
        </p:spPr>
        <p:txBody>
          <a:bodyPr wrap="non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Article 22</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687" y="4953000"/>
            <a:ext cx="2467223" cy="1635025"/>
          </a:xfrm>
          <a:prstGeom prst="rect">
            <a:avLst/>
          </a:prstGeom>
        </p:spPr>
      </p:pic>
    </p:spTree>
    <p:extLst>
      <p:ext uri="{BB962C8B-B14F-4D97-AF65-F5344CB8AC3E}">
        <p14:creationId xmlns:p14="http://schemas.microsoft.com/office/powerpoint/2010/main" val="341311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629"/>
            <a:ext cx="8229600" cy="1600200"/>
          </a:xfrm>
        </p:spPr>
        <p:txBody>
          <a:bodyPr/>
          <a:lstStyle/>
          <a:p>
            <a:r>
              <a:rPr lang="en-US" dirty="0"/>
              <a:t>Health Care Appointments</a:t>
            </a:r>
            <a:endParaRPr lang="en-CA" dirty="0"/>
          </a:p>
        </p:txBody>
      </p:sp>
      <p:pic>
        <p:nvPicPr>
          <p:cNvPr id="4" name="Picture 3" descr="&lt;strong&gt;Doctor&lt;/strong&gt; Hibbe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192" y="1745828"/>
            <a:ext cx="2482332" cy="3207171"/>
          </a:xfrm>
          <a:prstGeom prst="rect">
            <a:avLst/>
          </a:prstGeom>
        </p:spPr>
      </p:pic>
      <p:sp>
        <p:nvSpPr>
          <p:cNvPr id="5" name="Rectangle 4"/>
          <p:cNvSpPr/>
          <p:nvPr/>
        </p:nvSpPr>
        <p:spPr>
          <a:xfrm>
            <a:off x="3657600" y="1722737"/>
            <a:ext cx="2042347" cy="400110"/>
          </a:xfrm>
          <a:prstGeom prst="rect">
            <a:avLst/>
          </a:prstGeom>
          <a:noFill/>
        </p:spPr>
        <p:txBody>
          <a:bodyPr wrap="squar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Article 13:14</a:t>
            </a:r>
          </a:p>
        </p:txBody>
      </p:sp>
      <p:sp>
        <p:nvSpPr>
          <p:cNvPr id="6" name="Content Placeholder 2"/>
          <p:cNvSpPr txBox="1">
            <a:spLocks/>
          </p:cNvSpPr>
          <p:nvPr/>
        </p:nvSpPr>
        <p:spPr>
          <a:xfrm>
            <a:off x="152400" y="2437760"/>
            <a:ext cx="5791200" cy="354389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3000" dirty="0">
                <a:solidFill>
                  <a:schemeClr val="tx2"/>
                </a:solidFill>
              </a:rPr>
              <a:t>You DO NOT have to make up the time to attend </a:t>
            </a:r>
            <a:r>
              <a:rPr lang="en-US" sz="3000" u="sng" dirty="0">
                <a:solidFill>
                  <a:schemeClr val="tx2"/>
                </a:solidFill>
              </a:rPr>
              <a:t>occasional </a:t>
            </a:r>
            <a:r>
              <a:rPr lang="en-US" sz="3000" dirty="0">
                <a:solidFill>
                  <a:schemeClr val="tx2"/>
                </a:solidFill>
              </a:rPr>
              <a:t>doctor appointments</a:t>
            </a:r>
          </a:p>
          <a:p>
            <a:endParaRPr lang="en-US" sz="3000" dirty="0">
              <a:solidFill>
                <a:schemeClr val="tx2"/>
              </a:solidFill>
            </a:endParaRPr>
          </a:p>
          <a:p>
            <a:r>
              <a:rPr lang="en-US" sz="3000" dirty="0">
                <a:solidFill>
                  <a:schemeClr val="tx2"/>
                </a:solidFill>
              </a:rPr>
              <a:t>You DO NOT have to use vacation or personal days</a:t>
            </a:r>
          </a:p>
          <a:p>
            <a:pPr marL="0" indent="0">
              <a:buNone/>
            </a:pPr>
            <a:endParaRPr lang="en-US" sz="2300" b="1" dirty="0"/>
          </a:p>
          <a:p>
            <a:endParaRPr lang="en-US" sz="2000" dirty="0"/>
          </a:p>
        </p:txBody>
      </p:sp>
    </p:spTree>
    <p:extLst>
      <p:ext uri="{BB962C8B-B14F-4D97-AF65-F5344CB8AC3E}">
        <p14:creationId xmlns:p14="http://schemas.microsoft.com/office/powerpoint/2010/main" val="136553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Sick Leave</a:t>
            </a:r>
            <a:endParaRPr lang="en-CA" dirty="0"/>
          </a:p>
        </p:txBody>
      </p:sp>
      <p:sp>
        <p:nvSpPr>
          <p:cNvPr id="4" name="Rectangle 3"/>
          <p:cNvSpPr/>
          <p:nvPr/>
        </p:nvSpPr>
        <p:spPr>
          <a:xfrm>
            <a:off x="3456770" y="2952690"/>
            <a:ext cx="1685078" cy="400110"/>
          </a:xfrm>
          <a:prstGeom prst="rect">
            <a:avLst/>
          </a:prstGeom>
          <a:noFill/>
        </p:spPr>
        <p:txBody>
          <a:bodyPr wrap="non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Article 27:04 </a:t>
            </a:r>
          </a:p>
        </p:txBody>
      </p:sp>
      <p:sp>
        <p:nvSpPr>
          <p:cNvPr id="5" name="Content Placeholder 2"/>
          <p:cNvSpPr txBox="1">
            <a:spLocks/>
          </p:cNvSpPr>
          <p:nvPr/>
        </p:nvSpPr>
        <p:spPr>
          <a:xfrm>
            <a:off x="210160" y="1811743"/>
            <a:ext cx="5257800" cy="448237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3000" dirty="0">
                <a:solidFill>
                  <a:schemeClr val="tx2"/>
                </a:solidFill>
              </a:rPr>
              <a:t>Up to 15 weeks paid sick leave per illness </a:t>
            </a:r>
          </a:p>
          <a:p>
            <a:r>
              <a:rPr lang="en-US" sz="3000" dirty="0">
                <a:solidFill>
                  <a:schemeClr val="tx2"/>
                </a:solidFill>
              </a:rPr>
              <a:t>Doctor’s notes</a:t>
            </a:r>
          </a:p>
          <a:p>
            <a:r>
              <a:rPr lang="en-US" sz="3000" dirty="0">
                <a:solidFill>
                  <a:schemeClr val="tx2"/>
                </a:solidFill>
              </a:rPr>
              <a:t>Health &amp; Wellbeing</a:t>
            </a:r>
          </a:p>
          <a:p>
            <a:r>
              <a:rPr lang="en-US" sz="3000" dirty="0">
                <a:solidFill>
                  <a:schemeClr val="tx2"/>
                </a:solidFill>
              </a:rPr>
              <a:t>Long Term Disability</a:t>
            </a:r>
          </a:p>
          <a:p>
            <a:r>
              <a:rPr lang="en-US" sz="3000" dirty="0">
                <a:solidFill>
                  <a:schemeClr val="tx2"/>
                </a:solidFill>
              </a:rPr>
              <a:t>Accommodation/Return to Work </a:t>
            </a:r>
          </a:p>
        </p:txBody>
      </p:sp>
      <p:pic>
        <p:nvPicPr>
          <p:cNvPr id="6" name="Picture 2" descr="C:\Users\kbard\AppData\Local\Microsoft\Windows\Temporary Internet Files\Content.IE5\TV084M5E\MC9003474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2158" y="4114800"/>
            <a:ext cx="2686716" cy="2209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33600" y="5019645"/>
            <a:ext cx="1813317" cy="400110"/>
          </a:xfrm>
          <a:prstGeom prst="rect">
            <a:avLst/>
          </a:prstGeom>
          <a:noFill/>
        </p:spPr>
        <p:txBody>
          <a:bodyPr wrap="non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Article </a:t>
            </a:r>
            <a:r>
              <a:rPr lang="en-US" sz="2000" b="1" dirty="0">
                <a:ln w="22225">
                  <a:solidFill>
                    <a:schemeClr val="accent2"/>
                  </a:solidFill>
                  <a:prstDash val="solid"/>
                </a:ln>
                <a:solidFill>
                  <a:schemeClr val="accent2">
                    <a:lumMod val="40000"/>
                    <a:lumOff val="60000"/>
                  </a:schemeClr>
                </a:solidFill>
              </a:rPr>
              <a:t>20:06</a:t>
            </a:r>
            <a:r>
              <a:rPr lang="en-US" sz="2000" b="1" cap="none" spc="0" dirty="0">
                <a:ln w="22225">
                  <a:solidFill>
                    <a:schemeClr val="accent2"/>
                  </a:solidFill>
                  <a:prstDash val="solid"/>
                </a:ln>
                <a:solidFill>
                  <a:schemeClr val="accent2">
                    <a:lumMod val="40000"/>
                    <a:lumOff val="60000"/>
                  </a:schemeClr>
                </a:solidFill>
                <a:effectLst/>
              </a:rPr>
              <a:t>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813" y="0"/>
            <a:ext cx="2185987" cy="2179687"/>
          </a:xfrm>
          <a:prstGeom prst="rect">
            <a:avLst/>
          </a:prstGeom>
        </p:spPr>
      </p:pic>
      <p:sp>
        <p:nvSpPr>
          <p:cNvPr id="3" name="Rectangle 2"/>
          <p:cNvSpPr/>
          <p:nvPr/>
        </p:nvSpPr>
        <p:spPr>
          <a:xfrm>
            <a:off x="3530509" y="2417168"/>
            <a:ext cx="1685078" cy="400110"/>
          </a:xfrm>
          <a:prstGeom prst="rect">
            <a:avLst/>
          </a:prstGeom>
        </p:spPr>
        <p:txBody>
          <a:bodyPr wrap="none">
            <a:spAutoFit/>
          </a:bodyPr>
          <a:lstStyle/>
          <a:p>
            <a:pPr algn="ctr"/>
            <a:r>
              <a:rPr lang="en-US" sz="2000" b="1" dirty="0">
                <a:ln w="22225">
                  <a:solidFill>
                    <a:schemeClr val="accent2"/>
                  </a:solidFill>
                  <a:prstDash val="solid"/>
                </a:ln>
                <a:solidFill>
                  <a:schemeClr val="accent2">
                    <a:lumMod val="40000"/>
                    <a:lumOff val="60000"/>
                  </a:schemeClr>
                </a:solidFill>
              </a:rPr>
              <a:t>Article 27:01 </a:t>
            </a:r>
          </a:p>
        </p:txBody>
      </p:sp>
    </p:spTree>
    <p:extLst>
      <p:ext uri="{BB962C8B-B14F-4D97-AF65-F5344CB8AC3E}">
        <p14:creationId xmlns:p14="http://schemas.microsoft.com/office/powerpoint/2010/main" val="278126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1075"/>
          </a:xfrm>
        </p:spPr>
        <p:txBody>
          <a:bodyPr/>
          <a:lstStyle/>
          <a:p>
            <a:r>
              <a:rPr lang="en-US" dirty="0"/>
              <a:t>Bullying &amp; Harassment </a:t>
            </a:r>
          </a:p>
        </p:txBody>
      </p:sp>
      <p:sp>
        <p:nvSpPr>
          <p:cNvPr id="3" name="Content Placeholder 2"/>
          <p:cNvSpPr>
            <a:spLocks noGrp="1"/>
          </p:cNvSpPr>
          <p:nvPr>
            <p:ph sz="half" idx="2"/>
          </p:nvPr>
        </p:nvSpPr>
        <p:spPr>
          <a:xfrm>
            <a:off x="342900" y="1371600"/>
            <a:ext cx="8458200" cy="2179513"/>
          </a:xfrm>
        </p:spPr>
        <p:txBody>
          <a:bodyPr>
            <a:normAutofit fontScale="92500" lnSpcReduction="20000"/>
          </a:bodyPr>
          <a:lstStyle/>
          <a:p>
            <a:pPr marL="342900" lvl="1" indent="-342900">
              <a:buFont typeface="Arial" pitchFamily="34" charset="0"/>
              <a:buChar char="•"/>
            </a:pPr>
            <a:r>
              <a:rPr lang="en-US" sz="3000" dirty="0">
                <a:solidFill>
                  <a:schemeClr val="tx2"/>
                </a:solidFill>
              </a:rPr>
              <a:t>It is management’s responsibility to provide a workplace free from bullying and harassment</a:t>
            </a:r>
          </a:p>
          <a:p>
            <a:pPr marL="342900" lvl="1" indent="-342900">
              <a:buFont typeface="Arial" pitchFamily="34" charset="0"/>
              <a:buChar char="•"/>
            </a:pPr>
            <a:endParaRPr lang="en-US" sz="3000" dirty="0">
              <a:solidFill>
                <a:schemeClr val="tx2"/>
              </a:solidFill>
            </a:endParaRPr>
          </a:p>
          <a:p>
            <a:pPr marL="342900" lvl="1" indent="-342900">
              <a:buFont typeface="Arial" pitchFamily="34" charset="0"/>
              <a:buChar char="•"/>
            </a:pPr>
            <a:r>
              <a:rPr lang="en-US" sz="3000" dirty="0">
                <a:solidFill>
                  <a:schemeClr val="tx2"/>
                </a:solidFill>
              </a:rPr>
              <a:t>USW Mediation Service for Member-on-member Conflict</a:t>
            </a:r>
          </a:p>
          <a:p>
            <a:pPr lvl="1"/>
            <a:endParaRPr lang="en-US" dirty="0"/>
          </a:p>
          <a:p>
            <a:pPr lvl="1"/>
            <a:endParaRPr lang="en-US" dirty="0"/>
          </a:p>
        </p:txBody>
      </p:sp>
      <p:sp>
        <p:nvSpPr>
          <p:cNvPr id="5" name="Content Placeholder 4"/>
          <p:cNvSpPr>
            <a:spLocks noGrp="1"/>
          </p:cNvSpPr>
          <p:nvPr>
            <p:ph sz="quarter" idx="13"/>
          </p:nvPr>
        </p:nvSpPr>
        <p:spPr>
          <a:xfrm>
            <a:off x="3352800" y="3590969"/>
            <a:ext cx="5791200" cy="3243940"/>
          </a:xfrm>
        </p:spPr>
        <p:txBody>
          <a:bodyPr>
            <a:normAutofit/>
          </a:bodyPr>
          <a:lstStyle/>
          <a:p>
            <a:pPr lvl="1">
              <a:buFont typeface="Arial" panose="020B0604020202020204" pitchFamily="34" charset="0"/>
              <a:buChar char="•"/>
            </a:pPr>
            <a:r>
              <a:rPr lang="en-US" sz="2800" dirty="0">
                <a:solidFill>
                  <a:schemeClr val="tx2"/>
                </a:solidFill>
              </a:rPr>
              <a:t>Know the signs and get the facts &amp; resources you need: </a:t>
            </a:r>
            <a:r>
              <a:rPr lang="en-US" sz="2400" dirty="0">
                <a:solidFill>
                  <a:schemeClr val="tx2"/>
                </a:solidFill>
                <a:hlinkClick r:id="rId3"/>
              </a:rPr>
              <a:t>http://notinmyworkplace.com/</a:t>
            </a:r>
            <a:r>
              <a:rPr lang="en-US" sz="2400" dirty="0">
                <a:solidFill>
                  <a:schemeClr val="tx2"/>
                </a:solidFill>
              </a:rPr>
              <a:t> </a:t>
            </a:r>
          </a:p>
          <a:p>
            <a:pPr lvl="1">
              <a:buFont typeface="Arial" panose="020B0604020202020204" pitchFamily="34" charset="0"/>
              <a:buChar char="•"/>
            </a:pPr>
            <a:r>
              <a:rPr lang="en-US" sz="2800" dirty="0">
                <a:solidFill>
                  <a:schemeClr val="tx2"/>
                </a:solidFill>
              </a:rPr>
              <a:t>Familiarize yourself with the </a:t>
            </a:r>
          </a:p>
          <a:p>
            <a:pPr marL="457200" lvl="1" indent="0">
              <a:buNone/>
            </a:pPr>
            <a:r>
              <a:rPr lang="en-US" sz="2800" dirty="0">
                <a:solidFill>
                  <a:schemeClr val="tx2"/>
                </a:solidFill>
              </a:rPr>
              <a:t>    U of T Civility Guidelines</a:t>
            </a:r>
          </a:p>
          <a:p>
            <a:endParaRPr lang="en-US" dirty="0"/>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 y="4495800"/>
            <a:ext cx="3276600" cy="2007945"/>
          </a:xfrm>
          <a:prstGeom prst="rect">
            <a:avLst/>
          </a:prstGeom>
        </p:spPr>
      </p:pic>
      <p:sp>
        <p:nvSpPr>
          <p:cNvPr id="6" name="Rectangle 5"/>
          <p:cNvSpPr/>
          <p:nvPr/>
        </p:nvSpPr>
        <p:spPr>
          <a:xfrm>
            <a:off x="358140" y="1676400"/>
            <a:ext cx="3631236"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r>
              <a:rPr lang="en-US" sz="2000" b="1" cap="none" spc="0" dirty="0">
                <a:ln w="22225">
                  <a:solidFill>
                    <a:schemeClr val="accent2"/>
                  </a:solidFill>
                  <a:prstDash val="solid"/>
                </a:ln>
                <a:solidFill>
                  <a:schemeClr val="accent2">
                    <a:lumMod val="40000"/>
                    <a:lumOff val="60000"/>
                  </a:schemeClr>
                </a:solidFill>
                <a:effectLst/>
              </a:rPr>
              <a:t>Article 3:06 &amp; LOI (pg. 74)</a:t>
            </a:r>
          </a:p>
        </p:txBody>
      </p:sp>
    </p:spTree>
    <p:extLst>
      <p:ext uri="{BB962C8B-B14F-4D97-AF65-F5344CB8AC3E}">
        <p14:creationId xmlns:p14="http://schemas.microsoft.com/office/powerpoint/2010/main" val="3781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600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dirty="0"/>
              <a:t>Disciplinary &amp; </a:t>
            </a:r>
            <a:br>
              <a:rPr lang="en-CA" dirty="0"/>
            </a:br>
            <a:r>
              <a:rPr lang="en-CA" dirty="0"/>
              <a:t>Coaching Letters</a:t>
            </a:r>
          </a:p>
        </p:txBody>
      </p:sp>
      <p:pic>
        <p:nvPicPr>
          <p:cNvPr id="5" name="Picture 4" descr="Shauna Moerke is… » Blog Archive » &lt;strong&gt;HR&lt;/strong&gt; is not a cul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94482"/>
            <a:ext cx="2645525" cy="2377823"/>
          </a:xfrm>
          <a:prstGeom prst="rect">
            <a:avLst/>
          </a:prstGeom>
        </p:spPr>
      </p:pic>
      <p:sp>
        <p:nvSpPr>
          <p:cNvPr id="6" name="Rectangle 5"/>
          <p:cNvSpPr/>
          <p:nvPr/>
        </p:nvSpPr>
        <p:spPr>
          <a:xfrm>
            <a:off x="6172200" y="2260283"/>
            <a:ext cx="1526380"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Article 10</a:t>
            </a:r>
          </a:p>
        </p:txBody>
      </p:sp>
      <p:sp>
        <p:nvSpPr>
          <p:cNvPr id="7" name="Content Placeholder 2"/>
          <p:cNvSpPr txBox="1">
            <a:spLocks/>
          </p:cNvSpPr>
          <p:nvPr/>
        </p:nvSpPr>
        <p:spPr>
          <a:xfrm>
            <a:off x="609600" y="1869517"/>
            <a:ext cx="8229600" cy="3129102"/>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r>
              <a:rPr lang="en-US" sz="2800" dirty="0">
                <a:solidFill>
                  <a:schemeClr val="tx2"/>
                </a:solidFill>
              </a:rPr>
              <a:t>You have the right to have a union steward present for disciplinary meetings </a:t>
            </a:r>
          </a:p>
          <a:p>
            <a:pPr marL="342900" indent="-342900" algn="l">
              <a:buFont typeface="Arial" panose="020B0604020202020204" pitchFamily="34" charset="0"/>
              <a:buChar char="•"/>
            </a:pPr>
            <a:r>
              <a:rPr lang="en-US" sz="2800" dirty="0">
                <a:solidFill>
                  <a:schemeClr val="tx2"/>
                </a:solidFill>
              </a:rPr>
              <a:t>Discipline remains in your file for 2 years</a:t>
            </a:r>
          </a:p>
          <a:p>
            <a:pPr marL="342900" indent="-342900" algn="l">
              <a:buFont typeface="Arial" panose="020B0604020202020204" pitchFamily="34" charset="0"/>
              <a:buChar char="•"/>
            </a:pPr>
            <a:r>
              <a:rPr lang="en-US" sz="2800" dirty="0">
                <a:solidFill>
                  <a:schemeClr val="tx2"/>
                </a:solidFill>
              </a:rPr>
              <a:t>“Coaching” letters are non-disciplinary and remain in your file for 12 months of active employment</a:t>
            </a:r>
          </a:p>
          <a:p>
            <a:pPr marL="342900" indent="-342900" algn="r">
              <a:buFont typeface="Arial" panose="020B0604020202020204" pitchFamily="34" charset="0"/>
              <a:buChar char="•"/>
            </a:pPr>
            <a:endParaRPr lang="en-US" dirty="0"/>
          </a:p>
          <a:p>
            <a:pPr marL="342900" indent="-342900" algn="r">
              <a:buFont typeface="Arial" panose="020B0604020202020204" pitchFamily="34" charset="0"/>
              <a:buChar char="•"/>
            </a:pPr>
            <a:endParaRPr lang="en-US" dirty="0"/>
          </a:p>
          <a:p>
            <a:pPr lvl="5" algn="r"/>
            <a:br>
              <a:rPr lang="en-US" dirty="0"/>
            </a:br>
            <a:r>
              <a:rPr lang="en-US" dirty="0"/>
              <a:t> </a:t>
            </a:r>
          </a:p>
        </p:txBody>
      </p:sp>
      <p:sp>
        <p:nvSpPr>
          <p:cNvPr id="10" name="Rectangle 9"/>
          <p:cNvSpPr/>
          <p:nvPr/>
        </p:nvSpPr>
        <p:spPr>
          <a:xfrm>
            <a:off x="5787479" y="5495887"/>
            <a:ext cx="1911101"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Article 32:01</a:t>
            </a:r>
          </a:p>
        </p:txBody>
      </p:sp>
      <p:sp>
        <p:nvSpPr>
          <p:cNvPr id="2" name="TextBox 1"/>
          <p:cNvSpPr txBox="1"/>
          <p:nvPr/>
        </p:nvSpPr>
        <p:spPr>
          <a:xfrm>
            <a:off x="2286000" y="4136952"/>
            <a:ext cx="6172200" cy="2092881"/>
          </a:xfrm>
          <a:prstGeom prst="rect">
            <a:avLst/>
          </a:prstGeom>
          <a:noFill/>
        </p:spPr>
        <p:txBody>
          <a:bodyPr wrap="square" rtlCol="0">
            <a:spAutoFit/>
          </a:bodyPr>
          <a:lstStyle/>
          <a:p>
            <a:pPr marL="1714500" lvl="3" indent="-342900">
              <a:buFont typeface="Arial" panose="020B0604020202020204" pitchFamily="34" charset="0"/>
              <a:buChar char="•"/>
            </a:pPr>
            <a:r>
              <a:rPr lang="en-US" sz="2800" dirty="0">
                <a:solidFill>
                  <a:schemeClr val="tx2"/>
                </a:solidFill>
                <a:latin typeface="+mj-lt"/>
              </a:rPr>
              <a:t>You have the right to view your personnel file with a union steward present</a:t>
            </a:r>
          </a:p>
          <a:p>
            <a:endParaRPr lang="en-CA" dirty="0"/>
          </a:p>
        </p:txBody>
      </p:sp>
    </p:spTree>
    <p:extLst>
      <p:ext uri="{BB962C8B-B14F-4D97-AF65-F5344CB8AC3E}">
        <p14:creationId xmlns:p14="http://schemas.microsoft.com/office/powerpoint/2010/main" val="369170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2400"/>
            <a:ext cx="82296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Organizational Change</a:t>
            </a:r>
          </a:p>
        </p:txBody>
      </p:sp>
      <p:sp>
        <p:nvSpPr>
          <p:cNvPr id="4" name="Rectangle 3"/>
          <p:cNvSpPr/>
          <p:nvPr/>
        </p:nvSpPr>
        <p:spPr>
          <a:xfrm>
            <a:off x="2667000" y="971490"/>
            <a:ext cx="3810000" cy="400110"/>
          </a:xfrm>
          <a:prstGeom prst="rect">
            <a:avLst/>
          </a:prstGeom>
          <a:noFill/>
        </p:spPr>
        <p:txBody>
          <a:bodyPr wrap="square" lIns="91440" tIns="45720" rIns="91440" bIns="45720">
            <a:spAutoFit/>
          </a:bodyPr>
          <a:lstStyle/>
          <a:p>
            <a:pPr algn="ctr"/>
            <a:r>
              <a:rPr lang="en-US" sz="2000" b="1" cap="none" spc="0" dirty="0">
                <a:ln w="22225">
                  <a:solidFill>
                    <a:schemeClr val="accent2"/>
                  </a:solidFill>
                  <a:prstDash val="solid"/>
                </a:ln>
                <a:solidFill>
                  <a:schemeClr val="accent2">
                    <a:lumMod val="40000"/>
                    <a:lumOff val="60000"/>
                  </a:schemeClr>
                </a:solidFill>
                <a:effectLst/>
              </a:rPr>
              <a:t>Articles 12:05-12:14</a:t>
            </a:r>
          </a:p>
        </p:txBody>
      </p:sp>
      <p:sp>
        <p:nvSpPr>
          <p:cNvPr id="5" name="Content Placeholder 2"/>
          <p:cNvSpPr txBox="1">
            <a:spLocks/>
          </p:cNvSpPr>
          <p:nvPr/>
        </p:nvSpPr>
        <p:spPr>
          <a:xfrm>
            <a:off x="-15240" y="1676400"/>
            <a:ext cx="5624631" cy="4953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3000" dirty="0">
                <a:solidFill>
                  <a:schemeClr val="tx2"/>
                </a:solidFill>
              </a:rPr>
              <a:t>Org Change is the most common way members lose their jobs</a:t>
            </a:r>
          </a:p>
          <a:p>
            <a:r>
              <a:rPr lang="en-US" sz="3000" dirty="0">
                <a:solidFill>
                  <a:schemeClr val="tx2"/>
                </a:solidFill>
              </a:rPr>
              <a:t>Redeployment Pool or Enhanced Severance</a:t>
            </a:r>
          </a:p>
          <a:p>
            <a:r>
              <a:rPr lang="en-US" sz="3000" dirty="0">
                <a:solidFill>
                  <a:schemeClr val="tx2"/>
                </a:solidFill>
              </a:rPr>
              <a:t>U of T Career Transition Services</a:t>
            </a:r>
          </a:p>
          <a:p>
            <a:r>
              <a:rPr lang="en-US" sz="3000" dirty="0">
                <a:solidFill>
                  <a:schemeClr val="tx2"/>
                </a:solidFill>
              </a:rPr>
              <a:t>Grieving an improper org change</a:t>
            </a:r>
          </a:p>
          <a:p>
            <a:endParaRPr lang="en-US" sz="3000" dirty="0">
              <a:solidFill>
                <a:schemeClr val="tx2"/>
              </a:solidFill>
            </a:endParaRPr>
          </a:p>
          <a:p>
            <a:pPr lvl="1"/>
            <a:endParaRPr lang="en-US" dirty="0"/>
          </a:p>
          <a:p>
            <a:pPr lvl="1"/>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260" y="2514600"/>
            <a:ext cx="2857500" cy="4143375"/>
          </a:xfrm>
          <a:prstGeom prst="rect">
            <a:avLst/>
          </a:prstGeom>
        </p:spPr>
      </p:pic>
    </p:spTree>
    <p:extLst>
      <p:ext uri="{BB962C8B-B14F-4D97-AF65-F5344CB8AC3E}">
        <p14:creationId xmlns:p14="http://schemas.microsoft.com/office/powerpoint/2010/main" val="44945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067"/>
            <a:ext cx="8229600" cy="1071667"/>
          </a:xfrm>
        </p:spPr>
        <p:txBody>
          <a:bodyPr/>
          <a:lstStyle/>
          <a:p>
            <a:r>
              <a:rPr lang="en-US" dirty="0"/>
              <a:t>Health &amp; Safety</a:t>
            </a:r>
            <a:endParaRPr lang="en-CA" dirty="0"/>
          </a:p>
        </p:txBody>
      </p:sp>
      <p:sp>
        <p:nvSpPr>
          <p:cNvPr id="3" name="Content Placeholder 2"/>
          <p:cNvSpPr txBox="1">
            <a:spLocks/>
          </p:cNvSpPr>
          <p:nvPr/>
        </p:nvSpPr>
        <p:spPr>
          <a:xfrm>
            <a:off x="3420056" y="1654670"/>
            <a:ext cx="3780844" cy="428893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spcAft>
                <a:spcPts val="800"/>
              </a:spcAft>
            </a:pPr>
            <a:r>
              <a:rPr lang="en-US" sz="3200" dirty="0">
                <a:solidFill>
                  <a:schemeClr val="tx2"/>
                </a:solidFill>
              </a:rPr>
              <a:t>If you sit at a desk all day, learn about ergonomics. </a:t>
            </a:r>
          </a:p>
          <a:p>
            <a:pPr>
              <a:spcAft>
                <a:spcPts val="800"/>
              </a:spcAft>
            </a:pPr>
            <a:r>
              <a:rPr lang="en-US" sz="3200" dirty="0">
                <a:solidFill>
                  <a:schemeClr val="tx2"/>
                </a:solidFill>
                <a:hlinkClick r:id="rId3"/>
              </a:rPr>
              <a:t>Environmental Health &amp; Safety Website </a:t>
            </a:r>
            <a:endParaRPr lang="en-US" sz="3200" dirty="0">
              <a:solidFill>
                <a:schemeClr val="tx2"/>
              </a:solidFill>
            </a:endParaRPr>
          </a:p>
          <a:p>
            <a:pPr>
              <a:spcAft>
                <a:spcPts val="800"/>
              </a:spcAft>
            </a:pPr>
            <a:r>
              <a:rPr lang="en-US" sz="3200" dirty="0">
                <a:solidFill>
                  <a:schemeClr val="tx2"/>
                </a:solidFill>
              </a:rPr>
              <a:t>Right to refuse unsafe work </a:t>
            </a:r>
          </a:p>
          <a:p>
            <a:pPr>
              <a:spcAft>
                <a:spcPts val="800"/>
              </a:spcAft>
            </a:pPr>
            <a:r>
              <a:rPr lang="en-US" sz="3200" dirty="0">
                <a:solidFill>
                  <a:schemeClr val="tx2"/>
                </a:solidFill>
              </a:rPr>
              <a:t>Incident Reports</a:t>
            </a:r>
          </a:p>
          <a:p>
            <a:pPr>
              <a:spcAft>
                <a:spcPts val="800"/>
              </a:spcAft>
            </a:pPr>
            <a:r>
              <a:rPr lang="en-US" sz="3200" dirty="0">
                <a:solidFill>
                  <a:schemeClr val="tx2"/>
                </a:solidFill>
              </a:rPr>
              <a:t>WSIB Claims</a:t>
            </a:r>
          </a:p>
          <a:p>
            <a:pPr>
              <a:spcAft>
                <a:spcPts val="800"/>
              </a:spcAft>
            </a:pPr>
            <a:r>
              <a:rPr lang="en-US" sz="3200" dirty="0">
                <a:solidFill>
                  <a:schemeClr val="tx2"/>
                </a:solidFill>
              </a:rPr>
              <a:t>Health &amp; Safety Committees</a:t>
            </a:r>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04962"/>
            <a:ext cx="3124200" cy="37490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419366"/>
            <a:ext cx="1600200" cy="1817827"/>
          </a:xfrm>
          <a:prstGeom prst="rect">
            <a:avLst/>
          </a:prstGeom>
        </p:spPr>
      </p:pic>
      <p:sp>
        <p:nvSpPr>
          <p:cNvPr id="10" name="TextBox 9"/>
          <p:cNvSpPr txBox="1"/>
          <p:nvPr/>
        </p:nvSpPr>
        <p:spPr>
          <a:xfrm>
            <a:off x="7200900" y="2270668"/>
            <a:ext cx="1828800" cy="1477328"/>
          </a:xfrm>
          <a:prstGeom prst="rect">
            <a:avLst/>
          </a:prstGeom>
          <a:noFill/>
        </p:spPr>
        <p:txBody>
          <a:bodyPr wrap="square" rtlCol="0">
            <a:spAutoFit/>
          </a:bodyPr>
          <a:lstStyle/>
          <a:p>
            <a:r>
              <a:rPr lang="en-US" dirty="0">
                <a:hlinkClick r:id="rId6"/>
              </a:rPr>
              <a:t>Mark Austin</a:t>
            </a:r>
            <a:r>
              <a:rPr lang="en-US" dirty="0"/>
              <a:t>, the USW1998 Health &amp; Safety Officer </a:t>
            </a:r>
          </a:p>
          <a:p>
            <a:endParaRPr lang="en-CA" dirty="0"/>
          </a:p>
        </p:txBody>
      </p:sp>
    </p:spTree>
    <p:extLst>
      <p:ext uri="{BB962C8B-B14F-4D97-AF65-F5344CB8AC3E}">
        <p14:creationId xmlns:p14="http://schemas.microsoft.com/office/powerpoint/2010/main" val="2896322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3207</TotalTime>
  <Words>4146</Words>
  <Application>Microsoft Office PowerPoint</Application>
  <PresentationFormat>On-screen Show (4:3)</PresentationFormat>
  <Paragraphs>363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Courier New</vt:lpstr>
      <vt:lpstr>Lucida Handwriting</vt:lpstr>
      <vt:lpstr>Palatino Linotype</vt:lpstr>
      <vt:lpstr>Executive</vt:lpstr>
      <vt:lpstr>What We’ve Won: Knowing Your Collective Agreement</vt:lpstr>
      <vt:lpstr>Your Collective Agreement Rights</vt:lpstr>
      <vt:lpstr>Overtime</vt:lpstr>
      <vt:lpstr>Health Care Appointments</vt:lpstr>
      <vt:lpstr>Sick Leave</vt:lpstr>
      <vt:lpstr>Bullying &amp; Harassment </vt:lpstr>
      <vt:lpstr>PowerPoint Presentation</vt:lpstr>
      <vt:lpstr>PowerPoint Presentation</vt:lpstr>
      <vt:lpstr>Health &amp; Safety</vt:lpstr>
      <vt:lpstr>Your Career at U of T</vt:lpstr>
      <vt:lpstr>Job Evaluation</vt:lpstr>
      <vt:lpstr>Internal Job Postings</vt:lpstr>
      <vt:lpstr>Advance your Career Goals</vt:lpstr>
      <vt:lpstr>PowerPoint Presentation</vt:lpstr>
      <vt:lpstr>Leave Options</vt:lpstr>
      <vt:lpstr> Tuition Waivers</vt:lpstr>
      <vt:lpstr>Other Education Options</vt:lpstr>
      <vt:lpstr>PowerPoint Presentation</vt:lpstr>
      <vt:lpstr>USW Benefits</vt:lpstr>
      <vt:lpstr>PowerPoint Presentation</vt:lpstr>
      <vt:lpstr>You and Your Union</vt:lpstr>
      <vt:lpstr>HR is NOT Your Friend</vt:lpstr>
      <vt:lpstr>You are the Union</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10, 2014 USW 1998 Next Generation Wine &amp; Cheese Social</dc:title>
  <dc:creator>kbard</dc:creator>
  <cp:lastModifiedBy>Margaret Bucknam</cp:lastModifiedBy>
  <cp:revision>157</cp:revision>
  <dcterms:created xsi:type="dcterms:W3CDTF">2014-02-21T23:51:48Z</dcterms:created>
  <dcterms:modified xsi:type="dcterms:W3CDTF">2017-11-27T15:15:16Z</dcterms:modified>
</cp:coreProperties>
</file>