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9"/>
  </p:notesMasterIdLst>
  <p:sldIdLst>
    <p:sldId id="256" r:id="rId2"/>
    <p:sldId id="257" r:id="rId3"/>
    <p:sldId id="258" r:id="rId4"/>
    <p:sldId id="260" r:id="rId5"/>
    <p:sldId id="261" r:id="rId6"/>
    <p:sldId id="262" r:id="rId7"/>
    <p:sldId id="259" r:id="rId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86364" autoAdjust="0"/>
  </p:normalViewPr>
  <p:slideViewPr>
    <p:cSldViewPr snapToGrid="0">
      <p:cViewPr varScale="1">
        <p:scale>
          <a:sx n="82" d="100"/>
          <a:sy n="82" d="100"/>
        </p:scale>
        <p:origin x="114" y="29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2700" y="-3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FC325138-DEEF-4CC7-BF75-4693802E0A7D}" type="datetimeFigureOut">
              <a:rPr lang="en-CA" smtClean="0"/>
              <a:t>26/10/2018</a:t>
            </a:fld>
            <a:endParaRPr lang="en-CA"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CA"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025EEE7-DD5F-4F46-BCCB-6C89A69277CC}" type="slidenum">
              <a:rPr lang="en-CA" smtClean="0"/>
              <a:t>‹#›</a:t>
            </a:fld>
            <a:endParaRPr lang="en-CA" dirty="0"/>
          </a:p>
        </p:txBody>
      </p:sp>
    </p:spTree>
    <p:extLst>
      <p:ext uri="{BB962C8B-B14F-4D97-AF65-F5344CB8AC3E}">
        <p14:creationId xmlns:p14="http://schemas.microsoft.com/office/powerpoint/2010/main" val="694266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1</a:t>
            </a:fld>
            <a:endParaRPr lang="en-CA" dirty="0"/>
          </a:p>
        </p:txBody>
      </p:sp>
    </p:spTree>
    <p:extLst>
      <p:ext uri="{BB962C8B-B14F-4D97-AF65-F5344CB8AC3E}">
        <p14:creationId xmlns:p14="http://schemas.microsoft.com/office/powerpoint/2010/main" val="1493549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Tx/>
              <a:buChar char="-"/>
            </a:pPr>
            <a:r>
              <a:rPr lang="en-US" dirty="0"/>
              <a:t>Introduce ourselves</a:t>
            </a:r>
          </a:p>
          <a:p>
            <a:pPr marL="174982" indent="-174982">
              <a:buFontTx/>
              <a:buChar char="-"/>
            </a:pPr>
            <a:r>
              <a:rPr lang="en-US" dirty="0"/>
              <a:t>Find out about the group – are they students? Have they been unionized before?</a:t>
            </a:r>
          </a:p>
          <a:p>
            <a:pPr marL="174982" indent="-174982">
              <a:buFontTx/>
              <a:buChar char="-"/>
            </a:pPr>
            <a:r>
              <a:rPr lang="en-US" dirty="0"/>
              <a:t>Did they get an info sheet and letter of offer when hired?</a:t>
            </a:r>
          </a:p>
          <a:p>
            <a:pPr marL="174982" indent="-174982">
              <a:buFontTx/>
              <a:buChar char="-"/>
            </a:pPr>
            <a:r>
              <a:rPr lang="en-US" dirty="0"/>
              <a:t>How many hours a week do they work?</a:t>
            </a:r>
          </a:p>
          <a:p>
            <a:pPr marL="174982" indent="-174982">
              <a:buFontTx/>
              <a:buChar char="-"/>
            </a:pPr>
            <a:endParaRPr lang="en-US" dirty="0"/>
          </a:p>
          <a:p>
            <a:pPr marL="174982" indent="-174982">
              <a:buFontTx/>
              <a:buChar char="-"/>
            </a:pPr>
            <a:r>
              <a:rPr lang="en-US" dirty="0"/>
              <a:t>Some of this may not apply, but it’s important to know your rights, know where to go for help and why your union is important. You may need this info now or down the road in future casual positions</a:t>
            </a:r>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2</a:t>
            </a:fld>
            <a:endParaRPr lang="en-CA" dirty="0"/>
          </a:p>
        </p:txBody>
      </p:sp>
    </p:spTree>
    <p:extLst>
      <p:ext uri="{BB962C8B-B14F-4D97-AF65-F5344CB8AC3E}">
        <p14:creationId xmlns:p14="http://schemas.microsoft.com/office/powerpoint/2010/main" val="218984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Minimum wage is </a:t>
            </a:r>
            <a:r>
              <a:rPr lang="en-CA" b="1" dirty="0"/>
              <a:t>$15 </a:t>
            </a:r>
            <a:r>
              <a:rPr lang="en-CA" dirty="0"/>
              <a:t>– at what the labour movement wants for all workers in Ontario, and above the government-mandated $14 minimum wage for the most workers in the province</a:t>
            </a:r>
          </a:p>
          <a:p>
            <a:endParaRPr lang="en-CA" dirty="0"/>
          </a:p>
          <a:p>
            <a:r>
              <a:rPr lang="en-CA" dirty="0"/>
              <a:t>-   Always fill in your timesheets properly – don’t fudge them for your boss – and keep     copies</a:t>
            </a:r>
          </a:p>
          <a:p>
            <a:endParaRPr lang="en-CA" dirty="0"/>
          </a:p>
          <a:p>
            <a:pPr marL="174982" indent="-174982">
              <a:buFontTx/>
              <a:buChar char="-"/>
            </a:pPr>
            <a:r>
              <a:rPr lang="en-CA" dirty="0"/>
              <a:t>Everyone should get a letter of offer with a start date, end of term, rate of pay and name of supervisor. This is very important as there can be problems later with confusion over wages</a:t>
            </a:r>
          </a:p>
          <a:p>
            <a:pPr marL="174982" indent="-174982">
              <a:buFontTx/>
              <a:buChar char="-"/>
            </a:pPr>
            <a:endParaRPr lang="en-CA" dirty="0"/>
          </a:p>
          <a:p>
            <a:pPr marL="174982" indent="-174982">
              <a:buFontTx/>
              <a:buChar char="-"/>
            </a:pPr>
            <a:r>
              <a:rPr lang="en-CA" dirty="0"/>
              <a:t>You should also get a one-page doc with info on your contract and the union</a:t>
            </a:r>
          </a:p>
          <a:p>
            <a:pPr marL="174982" indent="-174982">
              <a:buFontTx/>
              <a:buChar char="-"/>
            </a:pPr>
            <a:endParaRPr lang="en-CA" dirty="0"/>
          </a:p>
          <a:p>
            <a:pPr marL="174982" indent="-174982">
              <a:buFontTx/>
              <a:buChar char="-"/>
            </a:pPr>
            <a:r>
              <a:rPr lang="en-CA" dirty="0"/>
              <a:t>Shift cancellation – if it’s cancelled in less than </a:t>
            </a:r>
            <a:r>
              <a:rPr lang="en-CA" b="1" dirty="0"/>
              <a:t>24</a:t>
            </a:r>
            <a:r>
              <a:rPr lang="en-CA" dirty="0"/>
              <a:t> hours, you should be paid for the whole shift</a:t>
            </a:r>
          </a:p>
          <a:p>
            <a:pPr marL="174982" indent="-174982">
              <a:buFontTx/>
              <a:buChar char="-"/>
            </a:pPr>
            <a:endParaRPr lang="en-CA" dirty="0"/>
          </a:p>
          <a:p>
            <a:pPr marL="174982" indent="-174982">
              <a:buFontTx/>
              <a:buChar char="-"/>
            </a:pPr>
            <a:r>
              <a:rPr lang="en-CA" dirty="0"/>
              <a:t>Bullying / harassment / discrimination: The university has a lot of good policies on this, but there are still problems in practice. If you experience any of this, you can make a complaint, and the union can help you – even if your complaint is against another union member</a:t>
            </a:r>
          </a:p>
          <a:p>
            <a:pPr marL="174982" indent="-174982">
              <a:buFontTx/>
              <a:buChar char="-"/>
            </a:pPr>
            <a:endParaRPr lang="en-CA" dirty="0"/>
          </a:p>
          <a:p>
            <a:pPr marL="174982" indent="-174982">
              <a:buFontTx/>
              <a:buChar char="-"/>
            </a:pPr>
            <a:r>
              <a:rPr lang="en-CA" dirty="0"/>
              <a:t>Conversion to staff-appointed status: This is not applicable if you’re full-time students, but good to know in case you continue working at U of T after graduation. There is language that someone working in the SAME position for a period of time can convert to the Staff Appointed unit. (</a:t>
            </a:r>
            <a:r>
              <a:rPr lang="en-CA" dirty="0" err="1"/>
              <a:t>UTemp</a:t>
            </a:r>
            <a:r>
              <a:rPr lang="en-CA" dirty="0"/>
              <a:t> positions can count for this as well.) Your regular hours must be over 14.5 a week for 2 years or 21.75 a week for 18 months</a:t>
            </a:r>
          </a:p>
          <a:p>
            <a:pPr marL="174982" indent="-174982">
              <a:buFontTx/>
              <a:buChar char="-"/>
            </a:pPr>
            <a:endParaRPr lang="en-CA" dirty="0"/>
          </a:p>
          <a:p>
            <a:pPr marL="174982" indent="-174982">
              <a:buFontTx/>
              <a:buChar char="-"/>
            </a:pPr>
            <a:r>
              <a:rPr lang="en-CA" dirty="0"/>
              <a:t>Discharge: The University can end casual contracts at any time; however, we have been able to bargain some protection for workers who have worked 21.75 hours a week for at least a year, if they are let go without cause. For other workers, we can only fight termination if it seems to be discrimination on prohibited grounds</a:t>
            </a:r>
          </a:p>
          <a:p>
            <a:pPr marL="174982" indent="-174982">
              <a:buFontTx/>
              <a:buChar char="-"/>
            </a:pPr>
            <a:endParaRPr lang="en-CA" dirty="0"/>
          </a:p>
          <a:p>
            <a:pPr marL="174982" indent="-174982">
              <a:buFontTx/>
              <a:buChar char="-"/>
            </a:pPr>
            <a:r>
              <a:rPr lang="en-CA" dirty="0"/>
              <a:t>Bereavement leave – up to 5 days off, without loss of pay for a death in the family or very close friend</a:t>
            </a:r>
          </a:p>
        </p:txBody>
      </p:sp>
      <p:sp>
        <p:nvSpPr>
          <p:cNvPr id="4" name="Slide Number Placeholder 3"/>
          <p:cNvSpPr>
            <a:spLocks noGrp="1"/>
          </p:cNvSpPr>
          <p:nvPr>
            <p:ph type="sldNum" sz="quarter" idx="10"/>
          </p:nvPr>
        </p:nvSpPr>
        <p:spPr/>
        <p:txBody>
          <a:bodyPr/>
          <a:lstStyle/>
          <a:p>
            <a:fld id="{2025EEE7-DD5F-4F46-BCCB-6C89A69277CC}" type="slidenum">
              <a:rPr lang="en-CA" smtClean="0"/>
              <a:t>3</a:t>
            </a:fld>
            <a:endParaRPr lang="en-CA" dirty="0"/>
          </a:p>
        </p:txBody>
      </p:sp>
    </p:spTree>
    <p:extLst>
      <p:ext uri="{BB962C8B-B14F-4D97-AF65-F5344CB8AC3E}">
        <p14:creationId xmlns:p14="http://schemas.microsoft.com/office/powerpoint/2010/main" val="335396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91641"/>
            <a:ext cx="5618480" cy="3665458"/>
          </a:xfrm>
        </p:spPr>
        <p:txBody>
          <a:bodyPr/>
          <a:lstStyle/>
          <a:p>
            <a:r>
              <a:rPr lang="en-US" dirty="0"/>
              <a:t>-   Vacation pay – 4% on every </a:t>
            </a:r>
            <a:r>
              <a:rPr lang="en-US" dirty="0" err="1"/>
              <a:t>paycheque</a:t>
            </a:r>
            <a:r>
              <a:rPr lang="en-US" dirty="0"/>
              <a:t> – </a:t>
            </a:r>
            <a:r>
              <a:rPr lang="en-US" dirty="0">
                <a:highlight>
                  <a:srgbClr val="FFFF00"/>
                </a:highlight>
              </a:rPr>
              <a:t>6% if you’ve been employed over 5 years. This is a new change brought in by legislation in January and we’re still sorting with the university how this applies to casuals. We have some grievances filed.</a:t>
            </a:r>
          </a:p>
          <a:p>
            <a:endParaRPr lang="en-US" dirty="0"/>
          </a:p>
          <a:p>
            <a:pPr marL="174982" indent="-174982">
              <a:buFontTx/>
              <a:buChar char="-"/>
            </a:pPr>
            <a:r>
              <a:rPr lang="en-US" dirty="0"/>
              <a:t>Hours of work – daily limit is 8 hours – only way it can be extended is with written agreement between employer and employee</a:t>
            </a:r>
          </a:p>
          <a:p>
            <a:pPr marL="174982" indent="-174982">
              <a:buFontTx/>
              <a:buChar char="-"/>
            </a:pPr>
            <a:endParaRPr lang="en-US" dirty="0"/>
          </a:p>
          <a:p>
            <a:pPr marL="174982" indent="-174982">
              <a:buFontTx/>
              <a:buChar char="-"/>
            </a:pPr>
            <a:r>
              <a:rPr lang="en-US" dirty="0"/>
              <a:t>Weekly max is 48 hours –  overtime should be paid after 44 hours and is time and a half</a:t>
            </a:r>
          </a:p>
          <a:p>
            <a:pPr marL="174982" indent="-174982">
              <a:buFontTx/>
              <a:buChar char="-"/>
            </a:pPr>
            <a:endParaRPr lang="en-US" dirty="0"/>
          </a:p>
          <a:p>
            <a:pPr marL="174982" indent="-174982">
              <a:buFontTx/>
              <a:buChar char="-"/>
            </a:pPr>
            <a:r>
              <a:rPr lang="en-US" dirty="0"/>
              <a:t>Breaks – after 5 hours – a 30-minute eating period – FREE from work – should be not working and eating – if both agree, can be split into two 15-minute breaks within every 5 consecutive hours – meal breaks are unpaid – not considered hours or work and don’t count for overtime</a:t>
            </a:r>
          </a:p>
          <a:p>
            <a:pPr marL="174982" indent="-174982">
              <a:buFontTx/>
              <a:buChar char="-"/>
            </a:pPr>
            <a:endParaRPr lang="en-US" dirty="0"/>
          </a:p>
          <a:p>
            <a:pPr marL="174982" indent="-174982">
              <a:buFontTx/>
              <a:buChar char="-"/>
            </a:pPr>
            <a:r>
              <a:rPr lang="en-US" dirty="0"/>
              <a:t>Personal Emergency Leave days - </a:t>
            </a:r>
            <a:r>
              <a:rPr lang="en-CA" dirty="0"/>
              <a:t>right to take up to </a:t>
            </a:r>
            <a:r>
              <a:rPr lang="en-CA" b="1" dirty="0"/>
              <a:t>10 days</a:t>
            </a:r>
            <a:r>
              <a:rPr lang="en-CA" dirty="0"/>
              <a:t> of unpaid job-protected leave each calendar year due to illness, injury and certain other emergencies and urgent matters – </a:t>
            </a:r>
            <a:r>
              <a:rPr lang="en-CA" dirty="0">
                <a:highlight>
                  <a:srgbClr val="FFFF00"/>
                </a:highlight>
              </a:rPr>
              <a:t>this may change with new legislation coming from the Ford Government</a:t>
            </a:r>
          </a:p>
          <a:p>
            <a:pPr marL="174982" indent="-174982">
              <a:buFontTx/>
              <a:buChar char="-"/>
            </a:pPr>
            <a:endParaRPr lang="en-US" dirty="0"/>
          </a:p>
          <a:p>
            <a:pPr marL="171450" indent="-171450" fontAlgn="base">
              <a:buFontTx/>
              <a:buChar char="-"/>
            </a:pPr>
            <a:r>
              <a:rPr lang="en-CA" dirty="0"/>
              <a:t>Family Caregiver Leave is unpaid, job-protected leave of up to eight weeks per calendar year per specified family member. With a serious medical condition</a:t>
            </a:r>
          </a:p>
          <a:p>
            <a:pPr marL="171450" indent="-171450" fontAlgn="base">
              <a:buFontTx/>
              <a:buChar char="-"/>
            </a:pPr>
            <a:endParaRPr lang="en-CA" dirty="0"/>
          </a:p>
          <a:p>
            <a:pPr fontAlgn="base"/>
            <a:r>
              <a:rPr lang="en-US" dirty="0"/>
              <a:t>-   F</a:t>
            </a:r>
            <a:r>
              <a:rPr lang="en-CA" dirty="0"/>
              <a:t>amily Medical Leave – 8 weeks per 6 months – person is dying – other leaves as well</a:t>
            </a:r>
          </a:p>
          <a:p>
            <a:pPr marL="174982" indent="-174982">
              <a:buFontTx/>
              <a:buChar char="-"/>
            </a:pPr>
            <a:endParaRPr lang="en-US" dirty="0"/>
          </a:p>
          <a:p>
            <a:pPr marL="174982" indent="-174982">
              <a:buFontTx/>
              <a:buChar char="-"/>
            </a:pPr>
            <a:endParaRPr lang="en-US" dirty="0"/>
          </a:p>
          <a:p>
            <a:pPr marL="174982" indent="-174982">
              <a:buFontTx/>
              <a:buChar char="-"/>
            </a:pPr>
            <a:r>
              <a:rPr lang="en-US" dirty="0"/>
              <a:t>Stat holidays – 9 days – university closure days don’t count – take off with pay or work and be paid double time OR work and get a different day off with pay</a:t>
            </a:r>
          </a:p>
          <a:p>
            <a:pPr marL="174982" indent="-174982">
              <a:buFontTx/>
              <a:buChar char="-"/>
            </a:pPr>
            <a:r>
              <a:rPr lang="en-US" dirty="0"/>
              <a:t>T</a:t>
            </a:r>
            <a:r>
              <a:rPr lang="en-CA" dirty="0"/>
              <a:t>he amount of public holiday pay to which an employee is entitled is all of the </a:t>
            </a:r>
            <a:r>
              <a:rPr lang="en-CA" b="1" dirty="0"/>
              <a:t>regular wages earned and vacation pay</a:t>
            </a:r>
            <a:r>
              <a:rPr lang="en-CA" dirty="0"/>
              <a:t> by the employee in the four work weeks before the work week with the public holiday </a:t>
            </a:r>
            <a:r>
              <a:rPr lang="en-CA" b="1" dirty="0"/>
              <a:t>divided by 20</a:t>
            </a:r>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4</a:t>
            </a:fld>
            <a:endParaRPr lang="en-CA" dirty="0"/>
          </a:p>
        </p:txBody>
      </p:sp>
    </p:spTree>
    <p:extLst>
      <p:ext uri="{BB962C8B-B14F-4D97-AF65-F5344CB8AC3E}">
        <p14:creationId xmlns:p14="http://schemas.microsoft.com/office/powerpoint/2010/main" val="1961759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5</a:t>
            </a:fld>
            <a:endParaRPr lang="en-CA" dirty="0"/>
          </a:p>
        </p:txBody>
      </p:sp>
    </p:spTree>
    <p:extLst>
      <p:ext uri="{BB962C8B-B14F-4D97-AF65-F5344CB8AC3E}">
        <p14:creationId xmlns:p14="http://schemas.microsoft.com/office/powerpoint/2010/main" val="256243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Tx/>
              <a:buChar char="-"/>
            </a:pPr>
            <a:r>
              <a:rPr lang="en-US" dirty="0"/>
              <a:t>Union steward – what it is – how to contact</a:t>
            </a:r>
          </a:p>
          <a:p>
            <a:pPr marL="174982" indent="-174982">
              <a:buFontTx/>
              <a:buChar char="-"/>
            </a:pPr>
            <a:endParaRPr lang="en-US" dirty="0"/>
          </a:p>
          <a:p>
            <a:pPr marL="174982" indent="-174982">
              <a:buFontTx/>
              <a:buChar char="-"/>
            </a:pPr>
            <a:r>
              <a:rPr lang="en-US" dirty="0"/>
              <a:t>Opportunities to get involved</a:t>
            </a:r>
          </a:p>
          <a:p>
            <a:pPr marL="174982" indent="-174982">
              <a:buFontTx/>
              <a:buChar char="-"/>
            </a:pPr>
            <a:r>
              <a:rPr lang="en-US" dirty="0"/>
              <a:t>Watch for the union e-newsletter in your utoronto.ca e-mail account– social events and committees – Wendo, movie nights, socials, opportunities for trainings and conferences</a:t>
            </a:r>
          </a:p>
          <a:p>
            <a:pPr marL="174982" indent="-174982">
              <a:buFontTx/>
              <a:buChar char="-"/>
            </a:pPr>
            <a:endParaRPr lang="en-US" dirty="0"/>
          </a:p>
          <a:p>
            <a:pPr marL="174982" indent="-174982">
              <a:buFontTx/>
              <a:buChar char="-"/>
            </a:pPr>
            <a:r>
              <a:rPr lang="en-US" dirty="0"/>
              <a:t>Union meetings – monthly – at lunch or 5 p.m. – have the right to leave work to attend on your own time – you can ask for permission to attend during your work day, but it would be unpaid time</a:t>
            </a:r>
          </a:p>
          <a:p>
            <a:pPr marL="174982" indent="-174982">
              <a:buFontTx/>
              <a:buChar char="-"/>
            </a:pPr>
            <a:endParaRPr lang="en-US" dirty="0"/>
          </a:p>
          <a:p>
            <a:pPr marL="174982" indent="-174982">
              <a:buFontTx/>
              <a:buChar char="-"/>
            </a:pPr>
            <a:r>
              <a:rPr lang="en-US" dirty="0"/>
              <a:t>Bargaining – we’re going into bargaining in the spring of 2020 and we’ll need members to sit up and take notice – sign up if you’d like to be involved in planning actions, social-media outreach and other things to raise the visibility of casuals over the next year and a half</a:t>
            </a:r>
          </a:p>
          <a:p>
            <a:pPr marL="641600" lvl="1" indent="-174982">
              <a:buFontTx/>
              <a:buChar char="-"/>
            </a:pPr>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6</a:t>
            </a:fld>
            <a:endParaRPr lang="en-CA" dirty="0"/>
          </a:p>
        </p:txBody>
      </p:sp>
    </p:spTree>
    <p:extLst>
      <p:ext uri="{BB962C8B-B14F-4D97-AF65-F5344CB8AC3E}">
        <p14:creationId xmlns:p14="http://schemas.microsoft.com/office/powerpoint/2010/main" val="280531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you’re on the e-mail list provided by the University.</a:t>
            </a:r>
            <a:endParaRPr lang="en-CA" dirty="0"/>
          </a:p>
        </p:txBody>
      </p:sp>
      <p:sp>
        <p:nvSpPr>
          <p:cNvPr id="4" name="Slide Number Placeholder 3"/>
          <p:cNvSpPr>
            <a:spLocks noGrp="1"/>
          </p:cNvSpPr>
          <p:nvPr>
            <p:ph type="sldNum" sz="quarter" idx="10"/>
          </p:nvPr>
        </p:nvSpPr>
        <p:spPr/>
        <p:txBody>
          <a:bodyPr/>
          <a:lstStyle/>
          <a:p>
            <a:fld id="{2025EEE7-DD5F-4F46-BCCB-6C89A69277CC}" type="slidenum">
              <a:rPr lang="en-CA" smtClean="0"/>
              <a:t>7</a:t>
            </a:fld>
            <a:endParaRPr lang="en-CA" dirty="0"/>
          </a:p>
        </p:txBody>
      </p:sp>
    </p:spTree>
    <p:extLst>
      <p:ext uri="{BB962C8B-B14F-4D97-AF65-F5344CB8AC3E}">
        <p14:creationId xmlns:p14="http://schemas.microsoft.com/office/powerpoint/2010/main" val="20966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5" name="Footer Placeholder 4"/>
          <p:cNvSpPr>
            <a:spLocks noGrp="1"/>
          </p:cNvSpPr>
          <p:nvPr>
            <p:ph type="ftr" sz="quarter" idx="11"/>
          </p:nvPr>
        </p:nvSpPr>
        <p:spPr>
          <a:xfrm>
            <a:off x="2416500" y="329307"/>
            <a:ext cx="4973915" cy="309201"/>
          </a:xfrm>
        </p:spPr>
        <p:txBody>
          <a:bodyPr/>
          <a:lstStyle/>
          <a:p>
            <a:endParaRPr lang="en-CA" dirty="0"/>
          </a:p>
        </p:txBody>
      </p:sp>
      <p:sp>
        <p:nvSpPr>
          <p:cNvPr id="6" name="Slide Number Placeholder 5"/>
          <p:cNvSpPr>
            <a:spLocks noGrp="1"/>
          </p:cNvSpPr>
          <p:nvPr>
            <p:ph type="sldNum" sz="quarter" idx="12"/>
          </p:nvPr>
        </p:nvSpPr>
        <p:spPr>
          <a:xfrm>
            <a:off x="1437664" y="798973"/>
            <a:ext cx="811019" cy="503578"/>
          </a:xfrm>
        </p:spPr>
        <p:txBody>
          <a:bodyPr/>
          <a:lstStyle/>
          <a:p>
            <a:fld id="{B3D3C04D-A049-4E36-843D-9B8C9CE9D6F2}" type="slidenum">
              <a:rPr lang="en-CA" smtClean="0"/>
              <a:t>‹#›</a:t>
            </a:fld>
            <a:endParaRPr lang="en-CA"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851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3D3C04D-A049-4E36-843D-9B8C9CE9D6F2}" type="slidenum">
              <a:rPr lang="en-CA" smtClean="0"/>
              <a:t>‹#›</a:t>
            </a:fld>
            <a:endParaRPr lang="en-CA"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650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3D3C04D-A049-4E36-843D-9B8C9CE9D6F2}" type="slidenum">
              <a:rPr lang="en-CA" smtClean="0"/>
              <a:t>‹#›</a:t>
            </a:fld>
            <a:endParaRPr lang="en-CA"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132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3D3C04D-A049-4E36-843D-9B8C9CE9D6F2}" type="slidenum">
              <a:rPr lang="en-CA" smtClean="0"/>
              <a:t>‹#›</a:t>
            </a:fld>
            <a:endParaRPr lang="en-CA"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2358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B3D3C04D-A049-4E36-843D-9B8C9CE9D6F2}" type="slidenum">
              <a:rPr lang="en-CA" smtClean="0"/>
              <a:t>‹#›</a:t>
            </a:fld>
            <a:endParaRPr lang="en-CA"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16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B3D3C04D-A049-4E36-843D-9B8C9CE9D6F2}" type="slidenum">
              <a:rPr lang="en-CA" smtClean="0"/>
              <a:t>‹#›</a:t>
            </a:fld>
            <a:endParaRPr lang="en-CA"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824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B3D3C04D-A049-4E36-843D-9B8C9CE9D6F2}" type="slidenum">
              <a:rPr lang="en-CA" smtClean="0"/>
              <a:t>‹#›</a:t>
            </a:fld>
            <a:endParaRPr lang="en-CA"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948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B3D3C04D-A049-4E36-843D-9B8C9CE9D6F2}" type="slidenum">
              <a:rPr lang="en-CA" smtClean="0"/>
              <a:t>‹#›</a:t>
            </a:fld>
            <a:endParaRPr lang="en-CA"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549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B3D3C04D-A049-4E36-843D-9B8C9CE9D6F2}" type="slidenum">
              <a:rPr lang="en-CA" smtClean="0"/>
              <a:t>‹#›</a:t>
            </a:fld>
            <a:endParaRPr lang="en-CA" dirty="0"/>
          </a:p>
        </p:txBody>
      </p:sp>
    </p:spTree>
    <p:extLst>
      <p:ext uri="{BB962C8B-B14F-4D97-AF65-F5344CB8AC3E}">
        <p14:creationId xmlns:p14="http://schemas.microsoft.com/office/powerpoint/2010/main" val="3281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1E9029-7B25-461D-8987-668510B40357}" type="datetimeFigureOut">
              <a:rPr lang="en-CA" smtClean="0"/>
              <a:t>26/10/2018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B3D3C04D-A049-4E36-843D-9B8C9CE9D6F2}" type="slidenum">
              <a:rPr lang="en-CA" smtClean="0"/>
              <a:t>‹#›</a:t>
            </a:fld>
            <a:endParaRPr lang="en-CA"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236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C1E9029-7B25-461D-8987-668510B40357}" type="datetimeFigureOut">
              <a:rPr lang="en-CA" smtClean="0"/>
              <a:t>26/10/2018</a:t>
            </a:fld>
            <a:endParaRPr lang="en-CA" dirty="0"/>
          </a:p>
        </p:txBody>
      </p:sp>
      <p:sp>
        <p:nvSpPr>
          <p:cNvPr id="6" name="Footer Placeholder 5"/>
          <p:cNvSpPr>
            <a:spLocks noGrp="1"/>
          </p:cNvSpPr>
          <p:nvPr>
            <p:ph type="ftr" sz="quarter" idx="11"/>
          </p:nvPr>
        </p:nvSpPr>
        <p:spPr>
          <a:xfrm>
            <a:off x="1447382" y="318640"/>
            <a:ext cx="5541004" cy="320931"/>
          </a:xfrm>
        </p:spPr>
        <p:txBody>
          <a:bodyPr/>
          <a:lstStyle/>
          <a:p>
            <a:endParaRPr lang="en-CA" dirty="0"/>
          </a:p>
        </p:txBody>
      </p:sp>
      <p:sp>
        <p:nvSpPr>
          <p:cNvPr id="7" name="Slide Number Placeholder 6"/>
          <p:cNvSpPr>
            <a:spLocks noGrp="1"/>
          </p:cNvSpPr>
          <p:nvPr>
            <p:ph type="sldNum" sz="quarter" idx="12"/>
          </p:nvPr>
        </p:nvSpPr>
        <p:spPr/>
        <p:txBody>
          <a:bodyPr/>
          <a:lstStyle/>
          <a:p>
            <a:fld id="{B3D3C04D-A049-4E36-843D-9B8C9CE9D6F2}" type="slidenum">
              <a:rPr lang="en-CA" smtClean="0"/>
              <a:t>‹#›</a:t>
            </a:fld>
            <a:endParaRPr lang="en-CA"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564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C1E9029-7B25-461D-8987-668510B40357}" type="datetimeFigureOut">
              <a:rPr lang="en-CA" smtClean="0"/>
              <a:t>26/10/2018</a:t>
            </a:fld>
            <a:endParaRPr lang="en-CA"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3D3C04D-A049-4E36-843D-9B8C9CE9D6F2}" type="slidenum">
              <a:rPr lang="en-CA" smtClean="0"/>
              <a:t>‹#›</a:t>
            </a:fld>
            <a:endParaRPr lang="en-CA"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777245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USW casual orientation	</a:t>
            </a:r>
            <a:endParaRPr lang="en-CA" dirty="0"/>
          </a:p>
        </p:txBody>
      </p:sp>
      <p:sp>
        <p:nvSpPr>
          <p:cNvPr id="3" name="Subtitle 2"/>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398142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endParaRPr lang="en-CA" dirty="0"/>
          </a:p>
        </p:txBody>
      </p:sp>
      <p:sp>
        <p:nvSpPr>
          <p:cNvPr id="3" name="Content Placeholder 2"/>
          <p:cNvSpPr>
            <a:spLocks noGrp="1"/>
          </p:cNvSpPr>
          <p:nvPr>
            <p:ph idx="1"/>
          </p:nvPr>
        </p:nvSpPr>
        <p:spPr/>
        <p:txBody>
          <a:bodyPr/>
          <a:lstStyle/>
          <a:p>
            <a:r>
              <a:rPr lang="en-US" dirty="0"/>
              <a:t>Introductions</a:t>
            </a:r>
          </a:p>
          <a:p>
            <a:r>
              <a:rPr lang="en-US" dirty="0"/>
              <a:t>Know your rights</a:t>
            </a:r>
          </a:p>
          <a:p>
            <a:r>
              <a:rPr lang="en-US" dirty="0"/>
              <a:t>Health and Safety</a:t>
            </a:r>
          </a:p>
          <a:p>
            <a:r>
              <a:rPr lang="en-US" dirty="0"/>
              <a:t>Get to know your union</a:t>
            </a:r>
            <a:endParaRPr lang="en-CA" dirty="0"/>
          </a:p>
        </p:txBody>
      </p:sp>
    </p:spTree>
    <p:extLst>
      <p:ext uri="{BB962C8B-B14F-4D97-AF65-F5344CB8AC3E}">
        <p14:creationId xmlns:p14="http://schemas.microsoft.com/office/powerpoint/2010/main" val="273184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contract,  your rights	</a:t>
            </a:r>
            <a:endParaRPr lang="en-CA" dirty="0"/>
          </a:p>
        </p:txBody>
      </p:sp>
      <p:sp>
        <p:nvSpPr>
          <p:cNvPr id="3" name="Content Placeholder 2"/>
          <p:cNvSpPr>
            <a:spLocks noGrp="1"/>
          </p:cNvSpPr>
          <p:nvPr>
            <p:ph idx="1"/>
          </p:nvPr>
        </p:nvSpPr>
        <p:spPr/>
        <p:txBody>
          <a:bodyPr/>
          <a:lstStyle/>
          <a:p>
            <a:r>
              <a:rPr lang="en-US" dirty="0"/>
              <a:t>Rate of pay</a:t>
            </a:r>
          </a:p>
          <a:p>
            <a:r>
              <a:rPr lang="en-US" dirty="0"/>
              <a:t>Letter of offer</a:t>
            </a:r>
          </a:p>
          <a:p>
            <a:r>
              <a:rPr lang="en-US" dirty="0"/>
              <a:t>Shift cancellation</a:t>
            </a:r>
          </a:p>
          <a:p>
            <a:r>
              <a:rPr lang="en-US" dirty="0"/>
              <a:t>Bullying, harassment and discrimination</a:t>
            </a:r>
          </a:p>
          <a:p>
            <a:r>
              <a:rPr lang="en-US" dirty="0"/>
              <a:t>Conversion to staff-appointed status</a:t>
            </a:r>
          </a:p>
          <a:p>
            <a:r>
              <a:rPr lang="en-US" dirty="0"/>
              <a:t>Discharge</a:t>
            </a:r>
          </a:p>
          <a:p>
            <a:r>
              <a:rPr lang="en-US" dirty="0"/>
              <a:t>Bereavement Leave</a:t>
            </a:r>
          </a:p>
          <a:p>
            <a:endParaRPr lang="en-CA" dirty="0"/>
          </a:p>
        </p:txBody>
      </p:sp>
    </p:spTree>
    <p:extLst>
      <p:ext uri="{BB962C8B-B14F-4D97-AF65-F5344CB8AC3E}">
        <p14:creationId xmlns:p14="http://schemas.microsoft.com/office/powerpoint/2010/main" val="300063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Employment standards act</a:t>
            </a:r>
            <a:r>
              <a:rPr lang="en-US" dirty="0"/>
              <a:t>,  your rights</a:t>
            </a:r>
            <a:endParaRPr lang="en-CA" dirty="0"/>
          </a:p>
        </p:txBody>
      </p:sp>
      <p:sp>
        <p:nvSpPr>
          <p:cNvPr id="3" name="Content Placeholder 2"/>
          <p:cNvSpPr>
            <a:spLocks noGrp="1"/>
          </p:cNvSpPr>
          <p:nvPr>
            <p:ph idx="1"/>
          </p:nvPr>
        </p:nvSpPr>
        <p:spPr/>
        <p:txBody>
          <a:bodyPr/>
          <a:lstStyle/>
          <a:p>
            <a:r>
              <a:rPr lang="en-US" dirty="0"/>
              <a:t>Vacation pay</a:t>
            </a:r>
          </a:p>
          <a:p>
            <a:r>
              <a:rPr lang="en-US" dirty="0"/>
              <a:t>Hours of work</a:t>
            </a:r>
          </a:p>
          <a:p>
            <a:r>
              <a:rPr lang="en-US" dirty="0"/>
              <a:t>Breaks</a:t>
            </a:r>
          </a:p>
          <a:p>
            <a:r>
              <a:rPr lang="en-US" dirty="0"/>
              <a:t>Personal Emergency Leave / Family Caregiver Leave / Family Medical Leave</a:t>
            </a:r>
          </a:p>
          <a:p>
            <a:r>
              <a:rPr lang="en-US" dirty="0"/>
              <a:t>Statutory holidays</a:t>
            </a:r>
            <a:endParaRPr lang="en-CA" dirty="0"/>
          </a:p>
        </p:txBody>
      </p:sp>
    </p:spTree>
    <p:extLst>
      <p:ext uri="{BB962C8B-B14F-4D97-AF65-F5344CB8AC3E}">
        <p14:creationId xmlns:p14="http://schemas.microsoft.com/office/powerpoint/2010/main" val="40719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and safety</a:t>
            </a:r>
            <a:br>
              <a:rPr lang="en-US" dirty="0"/>
            </a:br>
            <a:endParaRPr lang="en-CA" dirty="0"/>
          </a:p>
        </p:txBody>
      </p:sp>
      <p:sp>
        <p:nvSpPr>
          <p:cNvPr id="3" name="Content Placeholder 2"/>
          <p:cNvSpPr>
            <a:spLocks noGrp="1"/>
          </p:cNvSpPr>
          <p:nvPr>
            <p:ph idx="1"/>
          </p:nvPr>
        </p:nvSpPr>
        <p:spPr/>
        <p:txBody>
          <a:bodyPr/>
          <a:lstStyle/>
          <a:p>
            <a:r>
              <a:rPr lang="en-US" dirty="0"/>
              <a:t>Right to know</a:t>
            </a:r>
          </a:p>
          <a:p>
            <a:r>
              <a:rPr lang="en-US" dirty="0"/>
              <a:t>Right to participate</a:t>
            </a:r>
          </a:p>
          <a:p>
            <a:r>
              <a:rPr lang="en-US" dirty="0"/>
              <a:t>Right to refuse</a:t>
            </a:r>
          </a:p>
          <a:p>
            <a:r>
              <a:rPr lang="en-US" dirty="0"/>
              <a:t>Reporting</a:t>
            </a:r>
          </a:p>
          <a:p>
            <a:r>
              <a:rPr lang="en-US" dirty="0"/>
              <a:t>Training</a:t>
            </a:r>
          </a:p>
          <a:p>
            <a:r>
              <a:rPr lang="en-US" dirty="0"/>
              <a:t>Injury on the job or workplace accommodation </a:t>
            </a:r>
            <a:endParaRPr lang="en-CA" dirty="0"/>
          </a:p>
        </p:txBody>
      </p:sp>
    </p:spTree>
    <p:extLst>
      <p:ext uri="{BB962C8B-B14F-4D97-AF65-F5344CB8AC3E}">
        <p14:creationId xmlns:p14="http://schemas.microsoft.com/office/powerpoint/2010/main" val="258684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union</a:t>
            </a:r>
            <a:endParaRPr lang="en-CA" dirty="0"/>
          </a:p>
        </p:txBody>
      </p:sp>
      <p:sp>
        <p:nvSpPr>
          <p:cNvPr id="3" name="Content Placeholder 2"/>
          <p:cNvSpPr>
            <a:spLocks noGrp="1"/>
          </p:cNvSpPr>
          <p:nvPr>
            <p:ph idx="1"/>
          </p:nvPr>
        </p:nvSpPr>
        <p:spPr/>
        <p:txBody>
          <a:bodyPr/>
          <a:lstStyle/>
          <a:p>
            <a:r>
              <a:rPr lang="en-US" dirty="0"/>
              <a:t>Getting help</a:t>
            </a:r>
          </a:p>
          <a:p>
            <a:r>
              <a:rPr lang="en-US" dirty="0"/>
              <a:t>Getting involved</a:t>
            </a:r>
          </a:p>
          <a:p>
            <a:r>
              <a:rPr lang="en-US" dirty="0"/>
              <a:t>Do you want a raise?</a:t>
            </a:r>
            <a:endParaRPr lang="en-CA" dirty="0"/>
          </a:p>
        </p:txBody>
      </p:sp>
    </p:spTree>
    <p:extLst>
      <p:ext uri="{BB962C8B-B14F-4D97-AF65-F5344CB8AC3E}">
        <p14:creationId xmlns:p14="http://schemas.microsoft.com/office/powerpoint/2010/main" val="281625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reach us</a:t>
            </a:r>
            <a:endParaRPr lang="en-CA" dirty="0"/>
          </a:p>
        </p:txBody>
      </p:sp>
      <p:sp>
        <p:nvSpPr>
          <p:cNvPr id="3" name="Content Placeholder 2"/>
          <p:cNvSpPr>
            <a:spLocks noGrp="1"/>
          </p:cNvSpPr>
          <p:nvPr>
            <p:ph idx="1"/>
          </p:nvPr>
        </p:nvSpPr>
        <p:spPr/>
        <p:txBody>
          <a:bodyPr/>
          <a:lstStyle/>
          <a:p>
            <a:r>
              <a:rPr lang="en-US" dirty="0"/>
              <a:t>info@usw1998.ca 			416-506-9090</a:t>
            </a:r>
          </a:p>
          <a:p>
            <a:r>
              <a:rPr lang="en-US" dirty="0"/>
              <a:t>usw1998.ca			</a:t>
            </a:r>
            <a:r>
              <a:rPr lang="en-US"/>
              <a:t>	</a:t>
            </a:r>
            <a:endParaRPr lang="en-US" dirty="0"/>
          </a:p>
          <a:p>
            <a:r>
              <a:rPr lang="en-CA" dirty="0"/>
              <a:t>           facebook.com/groups/USWlocal1998/</a:t>
            </a:r>
          </a:p>
          <a:p>
            <a:endParaRPr lang="en-CA" dirty="0"/>
          </a:p>
          <a:p>
            <a:r>
              <a:rPr lang="en-CA" dirty="0"/>
              <a:t>	@usw1998</a:t>
            </a:r>
          </a:p>
        </p:txBody>
      </p:sp>
      <p:pic>
        <p:nvPicPr>
          <p:cNvPr id="4" name="Picture 3"/>
          <p:cNvPicPr>
            <a:picLocks noChangeAspect="1"/>
          </p:cNvPicPr>
          <p:nvPr/>
        </p:nvPicPr>
        <p:blipFill>
          <a:blip r:embed="rId3"/>
          <a:stretch>
            <a:fillRect/>
          </a:stretch>
        </p:blipFill>
        <p:spPr>
          <a:xfrm>
            <a:off x="1806890" y="4416523"/>
            <a:ext cx="570320" cy="48454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4740" y="3415542"/>
            <a:ext cx="482470" cy="435700"/>
          </a:xfrm>
          <a:prstGeom prst="rect">
            <a:avLst/>
          </a:prstGeom>
        </p:spPr>
      </p:pic>
    </p:spTree>
    <p:extLst>
      <p:ext uri="{BB962C8B-B14F-4D97-AF65-F5344CB8AC3E}">
        <p14:creationId xmlns:p14="http://schemas.microsoft.com/office/powerpoint/2010/main" val="6580163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264</TotalTime>
  <Words>853</Words>
  <Application>Microsoft Office PowerPoint</Application>
  <PresentationFormat>Widescreen</PresentationFormat>
  <Paragraphs>93</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Gallery</vt:lpstr>
      <vt:lpstr>USW casual orientation </vt:lpstr>
      <vt:lpstr>Overview</vt:lpstr>
      <vt:lpstr>Your contract,  your rights </vt:lpstr>
      <vt:lpstr>Employment standards act,  your rights</vt:lpstr>
      <vt:lpstr>Health and safety </vt:lpstr>
      <vt:lpstr>Your union</vt:lpstr>
      <vt:lpstr>How to reach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USW casual orientation</dc:title>
  <dc:creator>Colleen Burke</dc:creator>
  <cp:lastModifiedBy>Colleen Burke</cp:lastModifiedBy>
  <cp:revision>19</cp:revision>
  <cp:lastPrinted>2017-02-27T21:24:08Z</cp:lastPrinted>
  <dcterms:created xsi:type="dcterms:W3CDTF">2017-02-27T15:44:55Z</dcterms:created>
  <dcterms:modified xsi:type="dcterms:W3CDTF">2018-10-26T19:56:11Z</dcterms:modified>
</cp:coreProperties>
</file>