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64" r:id="rId3"/>
    <p:sldId id="265" r:id="rId4"/>
    <p:sldId id="266" r:id="rId5"/>
    <p:sldId id="268" r:id="rId6"/>
    <p:sldId id="262" r:id="rId7"/>
    <p:sldId id="267" r:id="rId8"/>
    <p:sldId id="269" r:id="rId9"/>
    <p:sldId id="270" r:id="rId10"/>
    <p:sldId id="257" r:id="rId11"/>
    <p:sldId id="258" r:id="rId12"/>
    <p:sldId id="259" r:id="rId13"/>
    <p:sldId id="261"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C2E5-2028-494F-A20F-480E8E5EA61B}" type="datetimeFigureOut">
              <a:rPr lang="en-CA" smtClean="0"/>
              <a:t>12/04/2018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123AE-326E-480D-B69C-D294A80F2073}" type="slidenum">
              <a:rPr lang="en-CA" smtClean="0"/>
              <a:t>‹#›</a:t>
            </a:fld>
            <a:endParaRPr lang="en-CA"/>
          </a:p>
        </p:txBody>
      </p:sp>
    </p:spTree>
    <p:extLst>
      <p:ext uri="{BB962C8B-B14F-4D97-AF65-F5344CB8AC3E}">
        <p14:creationId xmlns:p14="http://schemas.microsoft.com/office/powerpoint/2010/main" val="2722776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Translation: “doing nasty</a:t>
            </a:r>
            <a:r>
              <a:rPr lang="en-US" baseline="0" dirty="0" smtClean="0"/>
              <a:t> things you know are nasty to a co-worker who doesn’t want it. And even if you said you didn’t know it was nasty, you still wouldn’t be excused, because any reasonable person would know it was nasty!”</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2</a:t>
            </a:fld>
            <a:endParaRPr lang="en-CA"/>
          </a:p>
        </p:txBody>
      </p:sp>
    </p:spTree>
    <p:extLst>
      <p:ext uri="{BB962C8B-B14F-4D97-AF65-F5344CB8AC3E}">
        <p14:creationId xmlns:p14="http://schemas.microsoft.com/office/powerpoint/2010/main" val="43178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-Don’t sign anything you’re not comfortable signing, i.e. performance appraisal.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to have a union rep present. Note that according to the collective agreement, members only have a right to union representation for disciplinary meetings, or investigation meetings that are the result of a grievance/civility complaint. Still, if you are being heavily criticized unfairly, you can </a:t>
            </a:r>
            <a:r>
              <a:rPr lang="en-US" sz="1200" kern="1200" dirty="0" smtClean="0">
                <a:solidFill>
                  <a:schemeClr val="tx1"/>
                </a:solidFill>
                <a:effectLst/>
                <a:latin typeface="+mn-lt"/>
                <a:ea typeface="+mn-ea"/>
                <a:cs typeface="+mn-cs"/>
              </a:rPr>
              <a:t>ask </a:t>
            </a:r>
            <a:r>
              <a:rPr lang="en-US" sz="1200" kern="1200" dirty="0">
                <a:solidFill>
                  <a:schemeClr val="tx1"/>
                </a:solidFill>
                <a:effectLst/>
                <a:latin typeface="+mn-lt"/>
                <a:ea typeface="+mn-ea"/>
                <a:cs typeface="+mn-cs"/>
              </a:rPr>
              <a:t>to have a union rep </a:t>
            </a:r>
            <a:r>
              <a:rPr lang="en-US" sz="1200" kern="1200" dirty="0" smtClean="0">
                <a:solidFill>
                  <a:schemeClr val="tx1"/>
                </a:solidFill>
                <a:effectLst/>
                <a:latin typeface="+mn-lt"/>
                <a:ea typeface="+mn-ea"/>
                <a:cs typeface="+mn-cs"/>
              </a:rPr>
              <a:t>present,</a:t>
            </a:r>
            <a:r>
              <a:rPr lang="en-US" sz="1200" kern="1200" baseline="0" dirty="0" smtClean="0">
                <a:solidFill>
                  <a:schemeClr val="tx1"/>
                </a:solidFill>
                <a:effectLst/>
                <a:latin typeface="+mn-lt"/>
                <a:ea typeface="+mn-ea"/>
                <a:cs typeface="+mn-cs"/>
              </a:rPr>
              <a:t> but it will be up to manager’s discretion as to whether or not to allow it. Making the request shows you aren’t afraid to go to the union, and you understand your rights.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 say “I don’t feel comfortable right now, I don’t think these criticisms are fair, nor is this constructive feedback. If you would like to continue this conversation, I would like to have a union rep present.” You can get up and </a:t>
            </a:r>
            <a:r>
              <a:rPr lang="en-US" sz="1200" kern="1200" dirty="0" smtClean="0">
                <a:solidFill>
                  <a:schemeClr val="tx1"/>
                </a:solidFill>
                <a:effectLst/>
                <a:latin typeface="+mn-lt"/>
                <a:ea typeface="+mn-ea"/>
                <a:cs typeface="+mn-cs"/>
              </a:rPr>
              <a:t>leave, but do so calmly</a:t>
            </a:r>
            <a:r>
              <a:rPr lang="en-US" sz="1200" kern="1200" baseline="0" dirty="0" smtClean="0">
                <a:solidFill>
                  <a:schemeClr val="tx1"/>
                </a:solidFill>
                <a:effectLst/>
                <a:latin typeface="+mn-lt"/>
                <a:ea typeface="+mn-ea"/>
                <a:cs typeface="+mn-cs"/>
              </a:rPr>
              <a:t> and state your intention before walking out of a meeting with management without their permission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You don’t have to sit there and take it. However, you must remain calm and respectful.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-Take care of yourself. Remind yourself of your competency, of what you are good at. Don’t beat yourself up over unfair criticisms.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-Meditation/mindfulness, </a:t>
            </a:r>
            <a:r>
              <a:rPr lang="en-US" sz="1200" kern="1200" dirty="0" smtClean="0">
                <a:solidFill>
                  <a:schemeClr val="tx1"/>
                </a:solidFill>
                <a:effectLst/>
                <a:latin typeface="+mn-lt"/>
                <a:ea typeface="+mn-ea"/>
                <a:cs typeface="+mn-cs"/>
              </a:rPr>
              <a:t>focusing</a:t>
            </a:r>
            <a:r>
              <a:rPr lang="en-US" sz="1200" kern="1200" baseline="0" dirty="0" smtClean="0">
                <a:solidFill>
                  <a:schemeClr val="tx1"/>
                </a:solidFill>
                <a:effectLst/>
                <a:latin typeface="+mn-lt"/>
                <a:ea typeface="+mn-ea"/>
                <a:cs typeface="+mn-cs"/>
              </a:rPr>
              <a:t> on deep breathing, </a:t>
            </a:r>
            <a:r>
              <a:rPr lang="en-US" sz="1200" kern="1200" dirty="0" smtClean="0">
                <a:solidFill>
                  <a:schemeClr val="tx1"/>
                </a:solidFill>
                <a:effectLst/>
                <a:latin typeface="+mn-lt"/>
                <a:ea typeface="+mn-ea"/>
                <a:cs typeface="+mn-cs"/>
              </a:rPr>
              <a:t>going </a:t>
            </a:r>
            <a:r>
              <a:rPr lang="en-US" sz="1200" kern="1200" dirty="0">
                <a:solidFill>
                  <a:schemeClr val="tx1"/>
                </a:solidFill>
                <a:effectLst/>
                <a:latin typeface="+mn-lt"/>
                <a:ea typeface="+mn-ea"/>
                <a:cs typeface="+mn-cs"/>
              </a:rPr>
              <a:t>for a walk when you are upset are examples of self-care. Learn coping skills, create an imaginary bubble to protect yourself, calm yourself. </a:t>
            </a:r>
          </a:p>
          <a:p>
            <a:pPr lvl="0" rtl="0"/>
            <a:r>
              <a:rPr lang="en-US" sz="1200" kern="1200" dirty="0">
                <a:solidFill>
                  <a:schemeClr val="tx1"/>
                </a:solidFill>
                <a:effectLst/>
                <a:latin typeface="+mn-lt"/>
                <a:ea typeface="+mn-ea"/>
                <a:cs typeface="+mn-cs"/>
              </a:rPr>
              <a:t>-Use language that’s reasonable/permissible to stand up for yourself. Be assertive, not insubordinate. You have the right to stand up for your right to have a work environment free of bullying and harassment.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if participants have other ideas/strategies</a:t>
            </a:r>
            <a:r>
              <a:rPr lang="en-US" sz="1200" kern="1200" baseline="0" dirty="0" smtClean="0">
                <a:solidFill>
                  <a:schemeClr val="tx1"/>
                </a:solidFill>
                <a:effectLst/>
                <a:latin typeface="+mn-lt"/>
                <a:ea typeface="+mn-ea"/>
                <a:cs typeface="+mn-cs"/>
              </a:rPr>
              <a:t> for dealing with this type of bully</a:t>
            </a:r>
            <a:endParaRPr lang="en-CA" dirty="0" smtClean="0"/>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13</a:t>
            </a:fld>
            <a:endParaRPr lang="en-CA"/>
          </a:p>
        </p:txBody>
      </p:sp>
    </p:spTree>
    <p:extLst>
      <p:ext uri="{BB962C8B-B14F-4D97-AF65-F5344CB8AC3E}">
        <p14:creationId xmlns:p14="http://schemas.microsoft.com/office/powerpoint/2010/main" val="194186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a:t>
            </a:r>
            <a:r>
              <a:rPr lang="en-US" sz="1200" kern="1200" dirty="0">
                <a:solidFill>
                  <a:schemeClr val="tx1"/>
                </a:solidFill>
                <a:effectLst/>
                <a:latin typeface="+mn-lt"/>
                <a:ea typeface="+mn-ea"/>
                <a:cs typeface="+mn-cs"/>
              </a:rPr>
              <a:t>This is an insidious form of bullying that can be incredibly difficult to deal with</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a person is deliberately withholding information you require to do your job, ask them politely why; explain the negative impact this is having on you. Say you would appreciate it if they could send you the information you need to do your job</a:t>
            </a:r>
            <a:r>
              <a:rPr lang="en-US" sz="1200" kern="1200" dirty="0" smtClean="0">
                <a:solidFill>
                  <a:schemeClr val="tx1"/>
                </a:solidFill>
                <a:effectLst/>
                <a:latin typeface="+mn-lt"/>
                <a:ea typeface="+mn-ea"/>
                <a:cs typeface="+mn-cs"/>
              </a:rPr>
              <a:t>. Document your attempts to resolve the problem.</a:t>
            </a:r>
            <a:r>
              <a:rPr lang="en-US" sz="1200" kern="1200" baseline="0" dirty="0" smtClean="0">
                <a:solidFill>
                  <a:schemeClr val="tx1"/>
                </a:solidFill>
                <a:effectLst/>
                <a:latin typeface="+mn-lt"/>
                <a:ea typeface="+mn-ea"/>
                <a:cs typeface="+mn-cs"/>
              </a:rPr>
              <a:t> Follow up verbal conversations with emails to establish a paper trail. </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-This is the type of situation</a:t>
            </a:r>
            <a:r>
              <a:rPr lang="en-US" sz="1200" kern="1200" baseline="0" dirty="0" smtClean="0">
                <a:solidFill>
                  <a:schemeClr val="tx1"/>
                </a:solidFill>
                <a:effectLst/>
                <a:latin typeface="+mn-lt"/>
                <a:ea typeface="+mn-ea"/>
                <a:cs typeface="+mn-cs"/>
              </a:rPr>
              <a:t> where SIMS may not be affective, particularly if you have urgent deadlines you are being prevented from meeting. You must notify management immediately if a colleague is withholding information that may poorly reflect on your performance. Otherwise, you may be subject to performance management and discipline. Always consult the union for advice regarding your specific situation.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if participants have other ideas/strategies</a:t>
            </a:r>
            <a:r>
              <a:rPr lang="en-US" sz="1200" kern="1200" baseline="0" dirty="0" smtClean="0">
                <a:solidFill>
                  <a:schemeClr val="tx1"/>
                </a:solidFill>
                <a:effectLst/>
                <a:latin typeface="+mn-lt"/>
                <a:ea typeface="+mn-ea"/>
                <a:cs typeface="+mn-cs"/>
              </a:rPr>
              <a:t> for dealing with this type of bully</a:t>
            </a:r>
            <a:endParaRPr lang="en-CA" dirty="0" smtClean="0"/>
          </a:p>
          <a:p>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14</a:t>
            </a:fld>
            <a:endParaRPr lang="en-CA"/>
          </a:p>
        </p:txBody>
      </p:sp>
    </p:spTree>
    <p:extLst>
      <p:ext uri="{BB962C8B-B14F-4D97-AF65-F5344CB8AC3E}">
        <p14:creationId xmlns:p14="http://schemas.microsoft.com/office/powerpoint/2010/main" val="158095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the Guideline for Employees on Concerns and Complaints Regarding Prohibited Discrimination and Discriminatory </a:t>
            </a:r>
            <a:r>
              <a:rPr lang="en-US" dirty="0" smtClean="0"/>
              <a:t>Harassment; Policy on Sexual Violence and Sexual</a:t>
            </a:r>
            <a:r>
              <a:rPr lang="en-US" baseline="0" dirty="0" smtClean="0"/>
              <a:t> Harassment; Policy with Respect to Workplace Harassment; and the Workplace Violence Program and Policy. </a:t>
            </a:r>
            <a:endParaRPr lang="en-CA" dirty="0"/>
          </a:p>
          <a:p>
            <a:r>
              <a:rPr lang="en-US" dirty="0"/>
              <a:t>-In reality, we rarely hear from members who have evidence of discrimination based on the prohibited grounds covered by the Human Rights </a:t>
            </a:r>
            <a:r>
              <a:rPr lang="en-US" dirty="0" smtClean="0"/>
              <a:t>Code,</a:t>
            </a:r>
            <a:r>
              <a:rPr lang="en-US" baseline="0" dirty="0" smtClean="0"/>
              <a:t> and the University takes such complaints very seriously due to liability concerns. </a:t>
            </a:r>
            <a:r>
              <a:rPr lang="en-US" dirty="0" smtClean="0"/>
              <a:t> </a:t>
            </a:r>
            <a:endParaRPr lang="en-US" dirty="0"/>
          </a:p>
          <a:p>
            <a:r>
              <a:rPr lang="en-US" dirty="0"/>
              <a:t>-Our members more frequently experience incivility, bullying, and harassment that isn’t necessarily discriminatory in </a:t>
            </a:r>
            <a:r>
              <a:rPr lang="en-US" dirty="0" smtClean="0"/>
              <a:t>nature. Much of</a:t>
            </a:r>
            <a:r>
              <a:rPr lang="en-US" baseline="0" dirty="0" smtClean="0"/>
              <a:t> it is discrete, insidious, and difficult to prove. (insidious means proceeding in a gradual, subtle way, but with harmful effects; treacherous, crafty). </a:t>
            </a:r>
          </a:p>
          <a:p>
            <a:r>
              <a:rPr lang="en-US" baseline="0" dirty="0" smtClean="0"/>
              <a:t>For this reason, we are going to focus today on filing complaints under the Civility Guidelines, since they are the most common violated and hence the most common type of harassment complaints the union is involved with helping members on. </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3</a:t>
            </a:fld>
            <a:endParaRPr lang="en-CA"/>
          </a:p>
        </p:txBody>
      </p:sp>
    </p:spTree>
    <p:extLst>
      <p:ext uri="{BB962C8B-B14F-4D97-AF65-F5344CB8AC3E}">
        <p14:creationId xmlns:p14="http://schemas.microsoft.com/office/powerpoint/2010/main" val="19693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has rights as per article 4. They have the right to run the workplace as they see fit; they have the right to make stupid</a:t>
            </a:r>
            <a:r>
              <a:rPr lang="en-US" baseline="0" dirty="0" smtClean="0"/>
              <a:t> decisions and be incompetent, as long as they don’t violate the collective agreement, labour legislation, the civility guidelines or other U of T policies</a:t>
            </a:r>
            <a:endParaRPr lang="en-US" dirty="0" smtClean="0"/>
          </a:p>
          <a:p>
            <a:r>
              <a:rPr lang="en-US" dirty="0" smtClean="0"/>
              <a:t>-Unreasonable management actions can often be taken up as grievances, if the collective agreement has been violated, i.e. unreasonable denial of a vacation or leave request, unjust discipline, etc. </a:t>
            </a:r>
            <a:r>
              <a:rPr lang="en-US" baseline="0" dirty="0" smtClean="0"/>
              <a:t> </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4</a:t>
            </a:fld>
            <a:endParaRPr lang="en-CA"/>
          </a:p>
        </p:txBody>
      </p:sp>
    </p:spTree>
    <p:extLst>
      <p:ext uri="{BB962C8B-B14F-4D97-AF65-F5344CB8AC3E}">
        <p14:creationId xmlns:p14="http://schemas.microsoft.com/office/powerpoint/2010/main" val="13609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-Approaching the person whose conduct is at issue should be the first step whenever possible. Sometimes</a:t>
            </a:r>
            <a:r>
              <a:rPr lang="en-US" baseline="0" dirty="0" smtClean="0"/>
              <a:t> people aren’t aware of how their behaviour is affecting others, and they should be given an early opportunity to change their behaviour before any complaint is filed. </a:t>
            </a:r>
          </a:p>
          <a:p>
            <a:r>
              <a:rPr lang="en-US" baseline="0" dirty="0" smtClean="0"/>
              <a:t>-The union can provide advice as to whether or not you have a viable complaint, and what process to follow. We can speak to HR on your behalf to attempt to resolve issues informally. We can attend meetings with you regarding civility complaints. </a:t>
            </a:r>
          </a:p>
          <a:p>
            <a:r>
              <a:rPr lang="en-US" baseline="0" dirty="0" smtClean="0"/>
              <a:t>-You should stick up for yourself and your colleagues. Bullies prey on those they deem to be weak and vulnerable. Make it clear you will not put up with it, and are not afraid to file a complaint. But make sure you stick up for yourself in a respectful manner. Do not yell, do not yourself violate the civility guidelines or get in trouble for insubordination by refusing to follow your manager’s instructions. </a:t>
            </a:r>
          </a:p>
          <a:p>
            <a:r>
              <a:rPr lang="en-US" baseline="0" dirty="0" smtClean="0"/>
              <a:t>-SIMS: </a:t>
            </a:r>
            <a:r>
              <a:rPr lang="en-US" dirty="0" smtClean="0"/>
              <a:t>Confidential, voluntary process to bring members together with trained mediators present to accomplish dispute resolution</a:t>
            </a:r>
          </a:p>
          <a:p>
            <a:r>
              <a:rPr lang="en-US" dirty="0" smtClean="0"/>
              <a:t>-Be careful about complaining to management about another member,</a:t>
            </a:r>
            <a:r>
              <a:rPr lang="en-US" baseline="0" dirty="0" smtClean="0"/>
              <a:t> as it </a:t>
            </a:r>
            <a:r>
              <a:rPr lang="en-US" dirty="0" smtClean="0"/>
              <a:t>might result in you yourself receiving discipline. HR and management typically rely</a:t>
            </a:r>
            <a:r>
              <a:rPr lang="en-US" baseline="0" dirty="0" smtClean="0"/>
              <a:t> on</a:t>
            </a:r>
            <a:r>
              <a:rPr lang="en-US" dirty="0" smtClean="0"/>
              <a:t> punitive measures, sometimes against the complainant.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SIMS is meant to deal with the issue while preventing discipline</a:t>
            </a:r>
            <a:r>
              <a:rPr lang="en-US" sz="1200" kern="1200" baseline="0" dirty="0" smtClean="0">
                <a:solidFill>
                  <a:schemeClr val="tx1"/>
                </a:solidFill>
                <a:effectLst/>
                <a:latin typeface="+mn-lt"/>
                <a:ea typeface="+mn-ea"/>
                <a:cs typeface="+mn-cs"/>
              </a:rPr>
              <a:t> (non-punitive)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SIMS uses a non-adversarial, interest-based problem-solving approach. Our</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process establishes a safe-space for dialogue; we will facilitate a process to help you be heard and understood by your co-worker, and have an opportunity to hear and understand from your co-worker their needs and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US" dirty="0" smtClean="0"/>
              <a:t>-</a:t>
            </a:r>
            <a:r>
              <a:rPr lang="en-CA" sz="1200" kern="1200" dirty="0" smtClean="0">
                <a:solidFill>
                  <a:schemeClr val="tx1"/>
                </a:solidFill>
                <a:effectLst/>
                <a:latin typeface="+mn-lt"/>
                <a:ea typeface="+mn-ea"/>
                <a:cs typeface="+mn-cs"/>
              </a:rPr>
              <a:t>Our</a:t>
            </a:r>
            <a:r>
              <a:rPr lang="en-CA" sz="1200" kern="1200" baseline="0" dirty="0" smtClean="0">
                <a:solidFill>
                  <a:schemeClr val="tx1"/>
                </a:solidFill>
                <a:effectLst/>
                <a:latin typeface="+mn-lt"/>
                <a:ea typeface="+mn-ea"/>
                <a:cs typeface="+mn-cs"/>
              </a:rPr>
              <a:t> SIMS </a:t>
            </a:r>
            <a:r>
              <a:rPr lang="en-CA" sz="1200" kern="1200" dirty="0" smtClean="0">
                <a:solidFill>
                  <a:schemeClr val="tx1"/>
                </a:solidFill>
                <a:effectLst/>
                <a:latin typeface="+mn-lt"/>
                <a:ea typeface="+mn-ea"/>
                <a:cs typeface="+mn-cs"/>
              </a:rPr>
              <a:t>service can help to</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resolve a variety of conflict situations; for example:</a:t>
            </a:r>
          </a:p>
          <a:p>
            <a:r>
              <a:rPr lang="en-CA" sz="1200" kern="1200" dirty="0" smtClean="0">
                <a:solidFill>
                  <a:schemeClr val="tx1"/>
                </a:solidFill>
                <a:effectLst/>
                <a:latin typeface="+mn-lt"/>
                <a:ea typeface="+mn-ea"/>
                <a:cs typeface="+mn-cs"/>
              </a:rPr>
              <a:t>• Workplace conduct (e.g., speaking tone, communication styles)</a:t>
            </a:r>
          </a:p>
          <a:p>
            <a:r>
              <a:rPr lang="en-CA" sz="1200" kern="1200" dirty="0" smtClean="0">
                <a:solidFill>
                  <a:schemeClr val="tx1"/>
                </a:solidFill>
                <a:effectLst/>
                <a:latin typeface="+mn-lt"/>
                <a:ea typeface="+mn-ea"/>
                <a:cs typeface="+mn-cs"/>
              </a:rPr>
              <a:t>• Workplace climate (e.g., dignity, respect, workplace culture)</a:t>
            </a:r>
          </a:p>
          <a:p>
            <a:r>
              <a:rPr lang="en-CA" sz="1200" kern="1200" dirty="0" smtClean="0">
                <a:solidFill>
                  <a:schemeClr val="tx1"/>
                </a:solidFill>
                <a:effectLst/>
                <a:latin typeface="+mn-lt"/>
                <a:ea typeface="+mn-ea"/>
                <a:cs typeface="+mn-cs"/>
              </a:rPr>
              <a:t>• Negotiating shared space &amp; shared resources</a:t>
            </a:r>
          </a:p>
          <a:p>
            <a:r>
              <a:rPr lang="en-CA" sz="1200" kern="1200" dirty="0" smtClean="0">
                <a:solidFill>
                  <a:schemeClr val="tx1"/>
                </a:solidFill>
                <a:effectLst/>
                <a:latin typeface="+mn-lt"/>
                <a:ea typeface="+mn-ea"/>
                <a:cs typeface="+mn-cs"/>
              </a:rPr>
              <a:t>• Social and interpersonal interactions</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What is the Steelworker Internal Mediation process?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If both members agree to participate:</a:t>
            </a:r>
          </a:p>
          <a:p>
            <a:r>
              <a:rPr lang="en-CA" sz="1200" kern="1200" dirty="0" smtClean="0">
                <a:solidFill>
                  <a:schemeClr val="tx1"/>
                </a:solidFill>
                <a:effectLst/>
                <a:latin typeface="+mn-lt"/>
                <a:ea typeface="+mn-ea"/>
                <a:cs typeface="+mn-cs"/>
              </a:rPr>
              <a:t>a. Two co-mediators will</a:t>
            </a:r>
            <a:r>
              <a:rPr lang="en-CA" sz="1200" kern="1200" baseline="0" dirty="0" smtClean="0">
                <a:solidFill>
                  <a:schemeClr val="tx1"/>
                </a:solidFill>
                <a:effectLst/>
                <a:latin typeface="+mn-lt"/>
                <a:ea typeface="+mn-ea"/>
                <a:cs typeface="+mn-cs"/>
              </a:rPr>
              <a:t> be</a:t>
            </a:r>
            <a:r>
              <a:rPr lang="en-CA" sz="1200" kern="1200" dirty="0" smtClean="0">
                <a:solidFill>
                  <a:schemeClr val="tx1"/>
                </a:solidFill>
                <a:effectLst/>
                <a:latin typeface="+mn-lt"/>
                <a:ea typeface="+mn-ea"/>
                <a:cs typeface="+mn-cs"/>
              </a:rPr>
              <a:t> assigned (mediators have received training by union)</a:t>
            </a:r>
          </a:p>
          <a:p>
            <a:r>
              <a:rPr lang="en-CA" sz="1200" kern="1200" dirty="0" smtClean="0">
                <a:solidFill>
                  <a:schemeClr val="tx1"/>
                </a:solidFill>
                <a:effectLst/>
                <a:latin typeface="+mn-lt"/>
                <a:ea typeface="+mn-ea"/>
                <a:cs typeface="+mn-cs"/>
              </a:rPr>
              <a:t>b. The co-mediators contact each member to establish a time to meet and discuss issues and concerns</a:t>
            </a:r>
          </a:p>
          <a:p>
            <a:r>
              <a:rPr lang="en-CA" sz="1200" kern="1200" dirty="0" smtClean="0">
                <a:solidFill>
                  <a:schemeClr val="tx1"/>
                </a:solidFill>
                <a:effectLst/>
                <a:latin typeface="+mn-lt"/>
                <a:ea typeface="+mn-ea"/>
                <a:cs typeface="+mn-cs"/>
              </a:rPr>
              <a:t>c. The co-mediators meet with each member to hear their perspective on the situation</a:t>
            </a:r>
          </a:p>
          <a:p>
            <a:r>
              <a:rPr lang="en-CA" sz="1200" kern="1200" dirty="0" smtClean="0">
                <a:solidFill>
                  <a:schemeClr val="tx1"/>
                </a:solidFill>
                <a:effectLst/>
                <a:latin typeface="+mn-lt"/>
                <a:ea typeface="+mn-ea"/>
                <a:cs typeface="+mn-cs"/>
              </a:rPr>
              <a:t>d. The co-mediators meet with both members together for a structured and facilitated process to ensure a respectful and safe conversation to discuss issues and concerns and explore mutually acceptable resolutions.</a:t>
            </a:r>
          </a:p>
          <a:p>
            <a:r>
              <a:rPr lang="en-CA" sz="1200" kern="1200" dirty="0" smtClean="0">
                <a:solidFill>
                  <a:schemeClr val="tx1"/>
                </a:solidFill>
                <a:effectLst/>
                <a:latin typeface="+mn-lt"/>
                <a:ea typeface="+mn-ea"/>
                <a:cs typeface="+mn-cs"/>
              </a:rPr>
              <a:t>e. The mediators follow up with the members to help ensure follow-through on agreements</a:t>
            </a:r>
          </a:p>
          <a:p>
            <a:endParaRPr lang="en-CA" dirty="0" smtClean="0"/>
          </a:p>
        </p:txBody>
      </p:sp>
      <p:sp>
        <p:nvSpPr>
          <p:cNvPr id="4" name="Slide Number Placeholder 3"/>
          <p:cNvSpPr>
            <a:spLocks noGrp="1"/>
          </p:cNvSpPr>
          <p:nvPr>
            <p:ph type="sldNum" sz="quarter" idx="10"/>
          </p:nvPr>
        </p:nvSpPr>
        <p:spPr/>
        <p:txBody>
          <a:bodyPr/>
          <a:lstStyle/>
          <a:p>
            <a:fld id="{F2F123AE-326E-480D-B69C-D294A80F2073}" type="slidenum">
              <a:rPr lang="en-CA" smtClean="0"/>
              <a:t>5</a:t>
            </a:fld>
            <a:endParaRPr lang="en-CA"/>
          </a:p>
        </p:txBody>
      </p:sp>
    </p:spTree>
    <p:extLst>
      <p:ext uri="{BB962C8B-B14F-4D97-AF65-F5344CB8AC3E}">
        <p14:creationId xmlns:p14="http://schemas.microsoft.com/office/powerpoint/2010/main" val="327852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Passiveness: i.e.</a:t>
            </a:r>
            <a:r>
              <a:rPr lang="en-US" baseline="0" dirty="0" smtClean="0"/>
              <a:t> </a:t>
            </a:r>
            <a:r>
              <a:rPr lang="en-US" dirty="0" smtClean="0"/>
              <a:t>avoiding, giving in, not expressing your feelings. This disrespects you, and makes you a target of bullying</a:t>
            </a:r>
          </a:p>
          <a:p>
            <a:r>
              <a:rPr lang="en-US" dirty="0" smtClean="0"/>
              <a:t>Aggressiveness: i.e. put downs, yelling, and physical</a:t>
            </a:r>
            <a:r>
              <a:rPr lang="en-US" baseline="0" dirty="0" smtClean="0"/>
              <a:t> violence. This disrespects others, and violates the civility guidelines</a:t>
            </a:r>
          </a:p>
          <a:p>
            <a:r>
              <a:rPr lang="en-US" baseline="0" dirty="0" smtClean="0"/>
              <a:t>Assertiveness is the appropriate middle ground between being passive and aggressive. To be assertive, you should express what you think and feel in a way that fosters mutual respect</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6</a:t>
            </a:fld>
            <a:endParaRPr lang="en-CA"/>
          </a:p>
        </p:txBody>
      </p:sp>
    </p:spTree>
    <p:extLst>
      <p:ext uri="{BB962C8B-B14F-4D97-AF65-F5344CB8AC3E}">
        <p14:creationId xmlns:p14="http://schemas.microsoft.com/office/powerpoint/2010/main" val="281963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union can provide you with the Civility Complaint Intake form you can use to document a pattern of behaviour. Be sure to also document efforts you made to make the behaviour stop, i.e. discussions with the bully alerting</a:t>
            </a:r>
            <a:r>
              <a:rPr lang="en-US" baseline="0" dirty="0" smtClean="0"/>
              <a:t> them to how their behaviour was impacting you.</a:t>
            </a:r>
          </a:p>
          <a:p>
            <a:r>
              <a:rPr lang="en-US" baseline="0" dirty="0" smtClean="0"/>
              <a:t>-Witnesses are the most important type of evidence, but when there are no witnesses written documentation is next most important. This can take the form of your own personal notes, however it’s better to send an email immediately after an event to the bully, notifying them their behavior was inappropriate and as discussed, you don’t want it to happen again. </a:t>
            </a:r>
          </a:p>
          <a:p>
            <a:r>
              <a:rPr lang="en-US" baseline="0" dirty="0" smtClean="0"/>
              <a:t>-Follow up verbal instructions from you manager you feel are unreasonable with an email to document your concerns, but make it clear you will do as they say since they are the manager, you just want confirmation from them in writing re: their instructions. Even if they don’t reply, having this documentation may be critical. </a:t>
            </a:r>
          </a:p>
          <a:p>
            <a:r>
              <a:rPr lang="en-US" baseline="0" dirty="0" smtClean="0"/>
              <a:t>-Forward important email documentation to a personal email address. Communicate with your union rep via a personal email address. Remember your </a:t>
            </a:r>
            <a:r>
              <a:rPr lang="en-US" baseline="0" dirty="0" err="1" smtClean="0"/>
              <a:t>utoronto</a:t>
            </a:r>
            <a:r>
              <a:rPr lang="en-US" baseline="0" dirty="0" smtClean="0"/>
              <a:t> email address is the property of the University and can be monitored. </a:t>
            </a:r>
          </a:p>
          <a:p>
            <a:r>
              <a:rPr lang="en-US" baseline="0" dirty="0" smtClean="0"/>
              <a:t>-Once your union rep has reviewed your complaint and had the opportunity to make recommendations to strengthen the complaint, you can email the final version to Sean </a:t>
            </a:r>
            <a:r>
              <a:rPr lang="en-US" baseline="0" dirty="0" err="1" smtClean="0"/>
              <a:t>Suleman</a:t>
            </a:r>
            <a:r>
              <a:rPr lang="en-US" baseline="0" dirty="0" smtClean="0"/>
              <a:t> and Jessica Murray in Central HR and Workplace Investigations. Do not send your complaint to a divisional HR rep, or it may not be dealt with properly</a:t>
            </a:r>
          </a:p>
          <a:p>
            <a:r>
              <a:rPr lang="en-US" baseline="0" dirty="0" smtClean="0"/>
              <a:t>-It is possible to file a group civility complaint. All complainants would fill out their own complaint form, and the union can then submit them together as a group complaint. Group complaints carry more weight than individual complaints. It is also harder for management to implement reprisals against group </a:t>
            </a:r>
            <a:r>
              <a:rPr lang="en-US" baseline="0" dirty="0" err="1" smtClean="0"/>
              <a:t>complaintants</a:t>
            </a:r>
            <a:r>
              <a:rPr lang="en-US" baseline="0" dirty="0" smtClean="0"/>
              <a:t>. </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7</a:t>
            </a:fld>
            <a:endParaRPr lang="en-CA"/>
          </a:p>
        </p:txBody>
      </p:sp>
    </p:spTree>
    <p:extLst>
      <p:ext uri="{BB962C8B-B14F-4D97-AF65-F5344CB8AC3E}">
        <p14:creationId xmlns:p14="http://schemas.microsoft.com/office/powerpoint/2010/main" val="178969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have responsibility to bring your complaint forward as soon as possible so it can be dealt with in a timely manner. That said, there are no set timelines with filing civility complaints like there are for filing grievances. </a:t>
            </a:r>
          </a:p>
          <a:p>
            <a:r>
              <a:rPr lang="en-US" baseline="0" dirty="0" smtClean="0"/>
              <a:t>-If there is an investigation, you will have responsibility to provide sufficient details to allow the respondent to appropriately respond (i.e. they have to know what they are being accused of). </a:t>
            </a:r>
          </a:p>
          <a:p>
            <a:r>
              <a:rPr lang="en-US" baseline="0" dirty="0" smtClean="0"/>
              <a:t>-A summary of allegations will be prepared by Workplace Investigations. You will be asked to review and sign it. That summary of allegations will be shared with the respondent. Your full complaint will not be shared. </a:t>
            </a:r>
          </a:p>
          <a:p>
            <a:r>
              <a:rPr lang="en-US" baseline="0" dirty="0" smtClean="0"/>
              <a:t>-You must respect confidentiality to maintain procedural fairness and a fair working environment. However, your obligation to respect confidentiality does not restrict you from seeking union support or discussing your concerns in confidence with other support people, i.e. EFAP or Lifeline counsellors</a:t>
            </a:r>
          </a:p>
          <a:p>
            <a:r>
              <a:rPr lang="en-US" baseline="0" dirty="0" smtClean="0"/>
              <a:t>-There is a joint civility investigation process for member on member conflict whereby the union is supposed to participate in the investigation</a:t>
            </a:r>
          </a:p>
          <a:p>
            <a:r>
              <a:rPr lang="en-US" baseline="0" dirty="0" smtClean="0"/>
              <a:t>-Resolutions can vary greatly, depending on nature of the complaint, people involved (students, faculty, staff, contractors, etc.) and specific related policies (Student Code of Conduct, Sexual Harassment Policy, etc.) </a:t>
            </a:r>
          </a:p>
          <a:p>
            <a:r>
              <a:rPr lang="en-US" baseline="0" dirty="0" smtClean="0"/>
              <a:t>-If complaint is substantiated, some remedial action will be taken. University may request parities participate in training, coaching, mediation or facilitation. </a:t>
            </a:r>
          </a:p>
          <a:p>
            <a:r>
              <a:rPr lang="en-US" baseline="0" dirty="0" smtClean="0"/>
              <a:t>-There should be no reprisals for filing a complaint. Any allegation of reprisal can be filed as a grievance and will be heard at Step 2. </a:t>
            </a:r>
          </a:p>
          <a:p>
            <a:r>
              <a:rPr lang="en-US" baseline="0" dirty="0" smtClean="0"/>
              <a:t>-There may be penalties for bringing forward complaints that are in bad faith or vexatious (i.e. without merit).  </a:t>
            </a:r>
            <a:endParaRPr lang="en-US" dirty="0" smtClean="0"/>
          </a:p>
          <a:p>
            <a:r>
              <a:rPr lang="en-US" dirty="0" smtClean="0"/>
              <a:t>-Dissatisfaction with civility</a:t>
            </a:r>
            <a:r>
              <a:rPr lang="en-US" baseline="0" dirty="0" smtClean="0"/>
              <a:t> complaint outcome grievances will be heard at Step 3 of the grievance process, and if not resolved at Step 3, may be advanced to mediation or arbitration</a:t>
            </a:r>
          </a:p>
          <a:p>
            <a:r>
              <a:rPr lang="en-US" baseline="0" dirty="0" smtClean="0"/>
              <a:t>-Although Bill 132 stipulates that complainants should be informed of any corrective action that has or will be taken as a result of the investigation, the Civility Guidelines state you may NOT be advised of the details of any sanction against any other party. This is to protect the confidentiality and privacy of the respondent, who has the right to procedural fairness. </a:t>
            </a:r>
          </a:p>
        </p:txBody>
      </p:sp>
      <p:sp>
        <p:nvSpPr>
          <p:cNvPr id="4" name="Slide Number Placeholder 3"/>
          <p:cNvSpPr>
            <a:spLocks noGrp="1"/>
          </p:cNvSpPr>
          <p:nvPr>
            <p:ph type="sldNum" sz="quarter" idx="10"/>
          </p:nvPr>
        </p:nvSpPr>
        <p:spPr/>
        <p:txBody>
          <a:bodyPr/>
          <a:lstStyle/>
          <a:p>
            <a:fld id="{F2F123AE-326E-480D-B69C-D294A80F2073}" type="slidenum">
              <a:rPr lang="en-CA" smtClean="0"/>
              <a:t>8</a:t>
            </a:fld>
            <a:endParaRPr lang="en-CA"/>
          </a:p>
        </p:txBody>
      </p:sp>
    </p:spTree>
    <p:extLst>
      <p:ext uri="{BB962C8B-B14F-4D97-AF65-F5344CB8AC3E}">
        <p14:creationId xmlns:p14="http://schemas.microsoft.com/office/powerpoint/2010/main" val="378414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-Remain calm, take deep breaths and try not to react too defensively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are sitting down and the bully is standing, stand up so you are at their level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calmly “You seem upset, perhaps we can talk about this later once you’ve had a chance to calm down?”</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“is it ok if I record this?” Take out your cell phone to show you are serious. If the bully does not give you permission to record, say “Ok, I will just take notes then.” Take out your notepad and start writing everything they say. Include details re: witnesses, time of day, location, etc.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that you can’t record a conversation without permission. While it is technically legal to record provided at least one person in the room is aware the conversation is being recorded, from the union’s perspective we strongly advise against recording anyone without their knowledge.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if participants have other ideas/strategies</a:t>
            </a:r>
            <a:r>
              <a:rPr lang="en-US" sz="1200" kern="1200" baseline="0" dirty="0" smtClean="0">
                <a:solidFill>
                  <a:schemeClr val="tx1"/>
                </a:solidFill>
                <a:effectLst/>
                <a:latin typeface="+mn-lt"/>
                <a:ea typeface="+mn-ea"/>
                <a:cs typeface="+mn-cs"/>
              </a:rPr>
              <a:t> for dealing with this type of bully</a:t>
            </a:r>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11</a:t>
            </a:fld>
            <a:endParaRPr lang="en-CA"/>
          </a:p>
        </p:txBody>
      </p:sp>
    </p:spTree>
    <p:extLst>
      <p:ext uri="{BB962C8B-B14F-4D97-AF65-F5344CB8AC3E}">
        <p14:creationId xmlns:p14="http://schemas.microsoft.com/office/powerpoint/2010/main" val="249202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-Build allies with other people in the office, whether they be colleagues (other USW members), or people with influence, such as professors, Chair, etc.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strong network of support can result in information sharing and added protection</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overshare with people you are not yet familiar with; don’t be too trusting. Be cautious before giving information about yourself, or revealing anything personal that could later be used against you. The Two-Headed Snake wants you to reveal vulnerabilities so they can use this information to attack you.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-Try to show and feel compassion for the bully. You don’t always know what issues they themselves might be dealing with, i.e. domestic abuse, family illness, mental illness. Allowing yourself to feel compassion </a:t>
            </a: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people, even when they are not compassionate towards you, allows you to calm down and diffuse. Try to look at the situation from their perspective to understand where they might be coming from.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if participants have other ideas/strategies</a:t>
            </a:r>
            <a:r>
              <a:rPr lang="en-US" sz="1200" kern="1200" baseline="0" dirty="0" smtClean="0">
                <a:solidFill>
                  <a:schemeClr val="tx1"/>
                </a:solidFill>
                <a:effectLst/>
                <a:latin typeface="+mn-lt"/>
                <a:ea typeface="+mn-ea"/>
                <a:cs typeface="+mn-cs"/>
              </a:rPr>
              <a:t> for dealing with this type of bully</a:t>
            </a:r>
            <a:endParaRPr lang="en-CA" dirty="0" smtClean="0"/>
          </a:p>
          <a:p>
            <a:endParaRPr lang="en-CA" dirty="0"/>
          </a:p>
        </p:txBody>
      </p:sp>
      <p:sp>
        <p:nvSpPr>
          <p:cNvPr id="4" name="Slide Number Placeholder 3"/>
          <p:cNvSpPr>
            <a:spLocks noGrp="1"/>
          </p:cNvSpPr>
          <p:nvPr>
            <p:ph type="sldNum" sz="quarter" idx="10"/>
          </p:nvPr>
        </p:nvSpPr>
        <p:spPr/>
        <p:txBody>
          <a:bodyPr/>
          <a:lstStyle/>
          <a:p>
            <a:fld id="{F2F123AE-326E-480D-B69C-D294A80F2073}" type="slidenum">
              <a:rPr lang="en-CA" smtClean="0"/>
              <a:t>12</a:t>
            </a:fld>
            <a:endParaRPr lang="en-CA"/>
          </a:p>
        </p:txBody>
      </p:sp>
    </p:spTree>
    <p:extLst>
      <p:ext uri="{BB962C8B-B14F-4D97-AF65-F5344CB8AC3E}">
        <p14:creationId xmlns:p14="http://schemas.microsoft.com/office/powerpoint/2010/main" val="25111602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C909E-892E-4D10-9750-F944ECB396D3}" type="datetimeFigureOut">
              <a:rPr lang="en-CA" smtClean="0"/>
              <a:t>12/04/2018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F4066E8-FD5A-4EC5-A5C5-3C9A2D8B8485}" type="slidenum">
              <a:rPr lang="en-CA" smtClean="0"/>
              <a:t>‹#›</a:t>
            </a:fld>
            <a:endParaRPr lang="en-CA"/>
          </a:p>
        </p:txBody>
      </p:sp>
    </p:spTree>
    <p:extLst>
      <p:ext uri="{BB962C8B-B14F-4D97-AF65-F5344CB8AC3E}">
        <p14:creationId xmlns:p14="http://schemas.microsoft.com/office/powerpoint/2010/main" val="12346916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C909E-892E-4D10-9750-F944ECB396D3}" type="datetimeFigureOut">
              <a:rPr lang="en-CA" smtClean="0"/>
              <a:t>12/04/2018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153924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C909E-892E-4D10-9750-F944ECB396D3}" type="datetimeFigureOut">
              <a:rPr lang="en-CA" smtClean="0"/>
              <a:t>12/04/2018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174266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C909E-892E-4D10-9750-F944ECB396D3}" type="datetimeFigureOut">
              <a:rPr lang="en-CA" smtClean="0"/>
              <a:t>12/04/2018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228553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23C909E-892E-4D10-9750-F944ECB396D3}" type="datetimeFigureOut">
              <a:rPr lang="en-CA" smtClean="0"/>
              <a:t>12/04/2018</a:t>
            </a:fld>
            <a:endParaRPr lang="en-CA"/>
          </a:p>
        </p:txBody>
      </p:sp>
      <p:sp>
        <p:nvSpPr>
          <p:cNvPr id="5" name="Footer Placeholder 4"/>
          <p:cNvSpPr>
            <a:spLocks noGrp="1"/>
          </p:cNvSpPr>
          <p:nvPr>
            <p:ph type="ftr" sz="quarter" idx="11"/>
          </p:nvPr>
        </p:nvSpPr>
        <p:spPr>
          <a:xfrm>
            <a:off x="2182708" y="6272784"/>
            <a:ext cx="6327648" cy="365125"/>
          </a:xfrm>
        </p:spPr>
        <p:txBody>
          <a:bodyPr/>
          <a:lstStyle/>
          <a:p>
            <a:endParaRPr lang="en-C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F4066E8-FD5A-4EC5-A5C5-3C9A2D8B8485}" type="slidenum">
              <a:rPr lang="en-CA" smtClean="0"/>
              <a:t>‹#›</a:t>
            </a:fld>
            <a:endParaRPr lang="en-CA"/>
          </a:p>
        </p:txBody>
      </p:sp>
    </p:spTree>
    <p:extLst>
      <p:ext uri="{BB962C8B-B14F-4D97-AF65-F5344CB8AC3E}">
        <p14:creationId xmlns:p14="http://schemas.microsoft.com/office/powerpoint/2010/main" val="318424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C909E-892E-4D10-9750-F944ECB396D3}" type="datetimeFigureOut">
              <a:rPr lang="en-CA" smtClean="0"/>
              <a:t>12/04/2018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227761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C909E-892E-4D10-9750-F944ECB396D3}" type="datetimeFigureOut">
              <a:rPr lang="en-CA" smtClean="0"/>
              <a:t>12/04/2018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253536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C909E-892E-4D10-9750-F944ECB396D3}" type="datetimeFigureOut">
              <a:rPr lang="en-CA" smtClean="0"/>
              <a:t>12/04/2018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220423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C909E-892E-4D10-9750-F944ECB396D3}" type="datetimeFigureOut">
              <a:rPr lang="en-CA" smtClean="0"/>
              <a:t>12/04/2018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23997934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C909E-892E-4D10-9750-F944ECB396D3}" type="datetimeFigureOut">
              <a:rPr lang="en-CA" smtClean="0"/>
              <a:t>12/04/2018</a:t>
            </a:fld>
            <a:endParaRPr lang="en-CA"/>
          </a:p>
        </p:txBody>
      </p:sp>
      <p:sp>
        <p:nvSpPr>
          <p:cNvPr id="6" name="Footer Placeholder 5"/>
          <p:cNvSpPr>
            <a:spLocks noGrp="1"/>
          </p:cNvSpPr>
          <p:nvPr>
            <p:ph type="ftr" sz="quarter" idx="11"/>
          </p:nvPr>
        </p:nvSpPr>
        <p:spPr/>
        <p:txBody>
          <a:bodyPr/>
          <a:lstStyle/>
          <a:p>
            <a:endParaRPr lang="en-C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9929377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C909E-892E-4D10-9750-F944ECB396D3}" type="datetimeFigureOut">
              <a:rPr lang="en-CA" smtClean="0"/>
              <a:t>12/04/2018</a:t>
            </a:fld>
            <a:endParaRPr lang="en-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F4066E8-FD5A-4EC5-A5C5-3C9A2D8B8485}" type="slidenum">
              <a:rPr lang="en-CA" smtClean="0"/>
              <a:t>‹#›</a:t>
            </a:fld>
            <a:endParaRPr lang="en-CA"/>
          </a:p>
        </p:txBody>
      </p:sp>
    </p:spTree>
    <p:extLst>
      <p:ext uri="{BB962C8B-B14F-4D97-AF65-F5344CB8AC3E}">
        <p14:creationId xmlns:p14="http://schemas.microsoft.com/office/powerpoint/2010/main" val="107506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23C909E-892E-4D10-9750-F944ECB396D3}" type="datetimeFigureOut">
              <a:rPr lang="en-CA" smtClean="0"/>
              <a:t>12/04/2018</a:t>
            </a:fld>
            <a:endParaRPr lang="en-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F4066E8-FD5A-4EC5-A5C5-3C9A2D8B8485}" type="slidenum">
              <a:rPr lang="en-CA" smtClean="0"/>
              <a:t>‹#›</a:t>
            </a:fld>
            <a:endParaRPr lang="en-CA"/>
          </a:p>
        </p:txBody>
      </p:sp>
    </p:spTree>
    <p:extLst>
      <p:ext uri="{BB962C8B-B14F-4D97-AF65-F5344CB8AC3E}">
        <p14:creationId xmlns:p14="http://schemas.microsoft.com/office/powerpoint/2010/main" val="36186365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tvPqSn-W7Q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wd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6.jpeg"/><Relationship Id="rId2" Type="http://schemas.openxmlformats.org/officeDocument/2006/relationships/video" Target="https://www.youtube.com/embed/TGc-0z1AziI" TargetMode="External"/><Relationship Id="rId1" Type="http://schemas.openxmlformats.org/officeDocument/2006/relationships/video" Target="https://www.youtube.com/embed/2GtXw6ErYQ8"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5174F-438F-4349-9867-40A6D7CFB3F7}"/>
              </a:ext>
            </a:extLst>
          </p:cNvPr>
          <p:cNvSpPr>
            <a:spLocks noGrp="1"/>
          </p:cNvSpPr>
          <p:nvPr>
            <p:ph type="ctrTitle"/>
          </p:nvPr>
        </p:nvSpPr>
        <p:spPr>
          <a:xfrm>
            <a:off x="951807" y="1457161"/>
            <a:ext cx="9966960" cy="3035808"/>
          </a:xfrm>
        </p:spPr>
        <p:txBody>
          <a:bodyPr/>
          <a:lstStyle/>
          <a:p>
            <a:r>
              <a:rPr lang="en-US" sz="8600" dirty="0"/>
              <a:t>Detoxify your workplace</a:t>
            </a:r>
            <a:endParaRPr lang="en-CA" sz="8600" dirty="0"/>
          </a:p>
        </p:txBody>
      </p:sp>
      <p:sp>
        <p:nvSpPr>
          <p:cNvPr id="3" name="Subtitle 2">
            <a:extLst>
              <a:ext uri="{FF2B5EF4-FFF2-40B4-BE49-F238E27FC236}">
                <a16:creationId xmlns:a16="http://schemas.microsoft.com/office/drawing/2014/main" xmlns="" id="{F3B4F313-34DF-4216-A13F-2533F2ACE4D8}"/>
              </a:ext>
            </a:extLst>
          </p:cNvPr>
          <p:cNvSpPr>
            <a:spLocks noGrp="1"/>
          </p:cNvSpPr>
          <p:nvPr>
            <p:ph type="subTitle" idx="1"/>
          </p:nvPr>
        </p:nvSpPr>
        <p:spPr>
          <a:xfrm>
            <a:off x="1069848" y="4389119"/>
            <a:ext cx="8309044" cy="1172781"/>
          </a:xfrm>
        </p:spPr>
        <p:txBody>
          <a:bodyPr>
            <a:normAutofit fontScale="92500" lnSpcReduction="10000"/>
          </a:bodyPr>
          <a:lstStyle/>
          <a:p>
            <a:r>
              <a:rPr lang="en-US" sz="2800" dirty="0"/>
              <a:t>Standing Up to Bullying &amp; Harassment at the University of Toronto</a:t>
            </a:r>
          </a:p>
          <a:p>
            <a:r>
              <a:rPr lang="en-US" dirty="0"/>
              <a:t>A USW1998 Workshop</a:t>
            </a:r>
            <a:endParaRPr lang="en-CA" dirty="0"/>
          </a:p>
        </p:txBody>
      </p:sp>
      <p:pic>
        <p:nvPicPr>
          <p:cNvPr id="5" name="Picture 4">
            <a:extLst>
              <a:ext uri="{FF2B5EF4-FFF2-40B4-BE49-F238E27FC236}">
                <a16:creationId xmlns:a16="http://schemas.microsoft.com/office/drawing/2014/main" xmlns="" id="{282E8387-F13A-4CD9-BA91-56D19C397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527" y="5425777"/>
            <a:ext cx="2452101" cy="1322710"/>
          </a:xfrm>
          <a:prstGeom prst="rect">
            <a:avLst/>
          </a:prstGeom>
        </p:spPr>
      </p:pic>
    </p:spTree>
    <p:extLst>
      <p:ext uri="{BB962C8B-B14F-4D97-AF65-F5344CB8AC3E}">
        <p14:creationId xmlns:p14="http://schemas.microsoft.com/office/powerpoint/2010/main" val="244009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DD51B-9A46-40E6-84C8-F5774F3DFFC9}"/>
              </a:ext>
            </a:extLst>
          </p:cNvPr>
          <p:cNvSpPr>
            <a:spLocks noGrp="1"/>
          </p:cNvSpPr>
          <p:nvPr>
            <p:ph type="title"/>
          </p:nvPr>
        </p:nvSpPr>
        <p:spPr/>
        <p:txBody>
          <a:bodyPr/>
          <a:lstStyle/>
          <a:p>
            <a:r>
              <a:rPr lang="en-US" dirty="0"/>
              <a:t>Four workplace bully types</a:t>
            </a:r>
            <a:endParaRPr lang="en-CA" dirty="0"/>
          </a:p>
        </p:txBody>
      </p:sp>
      <p:sp>
        <p:nvSpPr>
          <p:cNvPr id="3" name="Content Placeholder 2">
            <a:extLst>
              <a:ext uri="{FF2B5EF4-FFF2-40B4-BE49-F238E27FC236}">
                <a16:creationId xmlns:a16="http://schemas.microsoft.com/office/drawing/2014/main" xmlns="" id="{0CEADD91-A304-4AAA-BB56-77C93821D286}"/>
              </a:ext>
            </a:extLst>
          </p:cNvPr>
          <p:cNvSpPr>
            <a:spLocks noGrp="1"/>
          </p:cNvSpPr>
          <p:nvPr>
            <p:ph idx="1"/>
          </p:nvPr>
        </p:nvSpPr>
        <p:spPr/>
        <p:txBody>
          <a:bodyPr/>
          <a:lstStyle/>
          <a:p>
            <a:r>
              <a:rPr lang="en-US" dirty="0"/>
              <a:t>According to Dr. Gary </a:t>
            </a:r>
            <a:r>
              <a:rPr lang="en-US" dirty="0" err="1" smtClean="0"/>
              <a:t>Namie</a:t>
            </a:r>
            <a:r>
              <a:rPr lang="en-US" dirty="0" smtClean="0"/>
              <a:t>, from the Workplace Bullying Institute</a:t>
            </a:r>
            <a:endParaRPr lang="en-CA" dirty="0"/>
          </a:p>
        </p:txBody>
      </p:sp>
      <p:pic>
        <p:nvPicPr>
          <p:cNvPr id="4" name="Online Media 3">
            <a:hlinkClick r:id="" action="ppaction://media"/>
            <a:extLst>
              <a:ext uri="{FF2B5EF4-FFF2-40B4-BE49-F238E27FC236}">
                <a16:creationId xmlns:a16="http://schemas.microsoft.com/office/drawing/2014/main" xmlns="" id="{E347391D-2E87-4F6F-B115-B01F738688B8}"/>
              </a:ext>
            </a:extLst>
          </p:cNvPr>
          <p:cNvPicPr>
            <a:picLocks noRot="1" noChangeAspect="1"/>
          </p:cNvPicPr>
          <p:nvPr>
            <a:videoFile r:link="rId1"/>
          </p:nvPr>
        </p:nvPicPr>
        <p:blipFill>
          <a:blip r:embed="rId3"/>
          <a:stretch>
            <a:fillRect/>
          </a:stretch>
        </p:blipFill>
        <p:spPr>
          <a:xfrm>
            <a:off x="3741489" y="2690768"/>
            <a:ext cx="4488110" cy="3366083"/>
          </a:xfrm>
          <a:prstGeom prst="rect">
            <a:avLst/>
          </a:prstGeom>
        </p:spPr>
      </p:pic>
      <p:sp>
        <p:nvSpPr>
          <p:cNvPr id="5" name="TextBox 4"/>
          <p:cNvSpPr txBox="1"/>
          <p:nvPr/>
        </p:nvSpPr>
        <p:spPr>
          <a:xfrm>
            <a:off x="4347556" y="6172200"/>
            <a:ext cx="3077958" cy="369332"/>
          </a:xfrm>
          <a:prstGeom prst="rect">
            <a:avLst/>
          </a:prstGeom>
          <a:noFill/>
        </p:spPr>
        <p:txBody>
          <a:bodyPr wrap="none" rtlCol="0">
            <a:spAutoFit/>
          </a:bodyPr>
          <a:lstStyle/>
          <a:p>
            <a:r>
              <a:rPr lang="en-US" i="1" dirty="0" smtClean="0"/>
              <a:t>Click photo to activate video</a:t>
            </a:r>
            <a:endParaRPr lang="en-CA" i="1" dirty="0"/>
          </a:p>
        </p:txBody>
      </p:sp>
    </p:spTree>
    <p:extLst>
      <p:ext uri="{BB962C8B-B14F-4D97-AF65-F5344CB8AC3E}">
        <p14:creationId xmlns:p14="http://schemas.microsoft.com/office/powerpoint/2010/main" val="206209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35DBF-3359-4727-BE72-EE336AC5D7FB}"/>
              </a:ext>
            </a:extLst>
          </p:cNvPr>
          <p:cNvSpPr>
            <a:spLocks noGrp="1"/>
          </p:cNvSpPr>
          <p:nvPr>
            <p:ph type="title"/>
          </p:nvPr>
        </p:nvSpPr>
        <p:spPr/>
        <p:txBody>
          <a:bodyPr/>
          <a:lstStyle/>
          <a:p>
            <a:r>
              <a:rPr lang="en-US" dirty="0"/>
              <a:t>The screaming </a:t>
            </a:r>
            <a:r>
              <a:rPr lang="en-US" dirty="0" err="1"/>
              <a:t>mimi</a:t>
            </a:r>
            <a:endParaRPr lang="en-CA" dirty="0"/>
          </a:p>
        </p:txBody>
      </p:sp>
      <p:pic>
        <p:nvPicPr>
          <p:cNvPr id="6" name="Content Placeholder 5" descr="A close up of text on a white background&#10;&#10;Description generated with very high confidence">
            <a:extLst>
              <a:ext uri="{FF2B5EF4-FFF2-40B4-BE49-F238E27FC236}">
                <a16:creationId xmlns:a16="http://schemas.microsoft.com/office/drawing/2014/main" xmlns="" id="{041AB0B3-9C0F-4830-8A9E-64AB21D441E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0314" y="2193925"/>
            <a:ext cx="4553885" cy="3978275"/>
          </a:xfrm>
        </p:spPr>
      </p:pic>
      <p:sp>
        <p:nvSpPr>
          <p:cNvPr id="4" name="Content Placeholder 3">
            <a:extLst>
              <a:ext uri="{FF2B5EF4-FFF2-40B4-BE49-F238E27FC236}">
                <a16:creationId xmlns:a16="http://schemas.microsoft.com/office/drawing/2014/main" xmlns="" id="{ED5628A1-A233-4307-895F-AA8F7DBC3755}"/>
              </a:ext>
            </a:extLst>
          </p:cNvPr>
          <p:cNvSpPr>
            <a:spLocks noGrp="1"/>
          </p:cNvSpPr>
          <p:nvPr>
            <p:ph sz="half" idx="2"/>
          </p:nvPr>
        </p:nvSpPr>
        <p:spPr/>
        <p:txBody>
          <a:bodyPr/>
          <a:lstStyle/>
          <a:p>
            <a:r>
              <a:rPr lang="en-US" dirty="0"/>
              <a:t>Remain calm</a:t>
            </a:r>
          </a:p>
          <a:p>
            <a:r>
              <a:rPr lang="en-US" dirty="0"/>
              <a:t>“You seem upset, perhaps we can talk about this later once you’ve calmed down?”</a:t>
            </a:r>
          </a:p>
          <a:p>
            <a:r>
              <a:rPr lang="en-US" dirty="0"/>
              <a:t>Stand up if you are sitting</a:t>
            </a:r>
          </a:p>
          <a:p>
            <a:r>
              <a:rPr lang="en-US" dirty="0"/>
              <a:t>Take deep breaths, don’t act defensively</a:t>
            </a:r>
          </a:p>
          <a:p>
            <a:r>
              <a:rPr lang="en-US" dirty="0"/>
              <a:t>Leave the area if you feel unsafe</a:t>
            </a:r>
          </a:p>
          <a:p>
            <a:r>
              <a:rPr lang="en-US" dirty="0"/>
              <a:t>Document the incident immediately</a:t>
            </a:r>
            <a:endParaRPr lang="en-CA" dirty="0"/>
          </a:p>
        </p:txBody>
      </p:sp>
    </p:spTree>
    <p:extLst>
      <p:ext uri="{BB962C8B-B14F-4D97-AF65-F5344CB8AC3E}">
        <p14:creationId xmlns:p14="http://schemas.microsoft.com/office/powerpoint/2010/main" val="29899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6761D-07BA-445A-A136-72279D976985}"/>
              </a:ext>
            </a:extLst>
          </p:cNvPr>
          <p:cNvSpPr>
            <a:spLocks noGrp="1"/>
          </p:cNvSpPr>
          <p:nvPr>
            <p:ph type="title"/>
          </p:nvPr>
        </p:nvSpPr>
        <p:spPr/>
        <p:txBody>
          <a:bodyPr/>
          <a:lstStyle/>
          <a:p>
            <a:r>
              <a:rPr lang="en-US" dirty="0"/>
              <a:t>The two-headed snake</a:t>
            </a:r>
            <a:endParaRPr lang="en-CA" dirty="0"/>
          </a:p>
        </p:txBody>
      </p:sp>
      <p:pic>
        <p:nvPicPr>
          <p:cNvPr id="6" name="Content Placeholder 5" descr="A close up of text on a black background&#10;&#10;Description generated with very high confidence">
            <a:extLst>
              <a:ext uri="{FF2B5EF4-FFF2-40B4-BE49-F238E27FC236}">
                <a16:creationId xmlns:a16="http://schemas.microsoft.com/office/drawing/2014/main" xmlns="" id="{DF020F40-BB88-4EAC-B39E-B5BBFA71E1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27372" y="1968959"/>
            <a:ext cx="4046694" cy="4203241"/>
          </a:xfrm>
        </p:spPr>
      </p:pic>
      <p:sp>
        <p:nvSpPr>
          <p:cNvPr id="4" name="Content Placeholder 3">
            <a:extLst>
              <a:ext uri="{FF2B5EF4-FFF2-40B4-BE49-F238E27FC236}">
                <a16:creationId xmlns:a16="http://schemas.microsoft.com/office/drawing/2014/main" xmlns="" id="{CE842904-3307-4AA2-85A8-8BD10B580A1D}"/>
              </a:ext>
            </a:extLst>
          </p:cNvPr>
          <p:cNvSpPr>
            <a:spLocks noGrp="1"/>
          </p:cNvSpPr>
          <p:nvPr>
            <p:ph sz="half" idx="2"/>
          </p:nvPr>
        </p:nvSpPr>
        <p:spPr>
          <a:xfrm>
            <a:off x="1223057" y="2194560"/>
            <a:ext cx="4754880" cy="3977640"/>
          </a:xfrm>
        </p:spPr>
        <p:txBody>
          <a:bodyPr/>
          <a:lstStyle/>
          <a:p>
            <a:r>
              <a:rPr lang="en-US" dirty="0"/>
              <a:t>Build allies and a network of support</a:t>
            </a:r>
          </a:p>
          <a:p>
            <a:r>
              <a:rPr lang="en-US" dirty="0"/>
              <a:t>Don’t overshare or be too trusting</a:t>
            </a:r>
          </a:p>
          <a:p>
            <a:r>
              <a:rPr lang="en-US" dirty="0"/>
              <a:t>Two-headed snakes will use information against you</a:t>
            </a:r>
          </a:p>
          <a:p>
            <a:r>
              <a:rPr lang="en-US" dirty="0"/>
              <a:t>Try to feel compassion for the bully, understand their perspective</a:t>
            </a:r>
            <a:endParaRPr lang="en-CA" dirty="0"/>
          </a:p>
        </p:txBody>
      </p:sp>
    </p:spTree>
    <p:extLst>
      <p:ext uri="{BB962C8B-B14F-4D97-AF65-F5344CB8AC3E}">
        <p14:creationId xmlns:p14="http://schemas.microsoft.com/office/powerpoint/2010/main" val="330383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255E9-BBB0-45A4-8A51-C0811BB279A1}"/>
              </a:ext>
            </a:extLst>
          </p:cNvPr>
          <p:cNvSpPr>
            <a:spLocks noGrp="1"/>
          </p:cNvSpPr>
          <p:nvPr>
            <p:ph type="title"/>
          </p:nvPr>
        </p:nvSpPr>
        <p:spPr/>
        <p:txBody>
          <a:bodyPr/>
          <a:lstStyle/>
          <a:p>
            <a:r>
              <a:rPr lang="en-US" dirty="0"/>
              <a:t>The constant critic</a:t>
            </a:r>
            <a:endParaRPr lang="en-CA" dirty="0"/>
          </a:p>
        </p:txBody>
      </p:sp>
      <p:sp>
        <p:nvSpPr>
          <p:cNvPr id="3" name="Content Placeholder 2">
            <a:extLst>
              <a:ext uri="{FF2B5EF4-FFF2-40B4-BE49-F238E27FC236}">
                <a16:creationId xmlns:a16="http://schemas.microsoft.com/office/drawing/2014/main" xmlns="" id="{D171A68F-C43A-462A-9416-EC3274618230}"/>
              </a:ext>
            </a:extLst>
          </p:cNvPr>
          <p:cNvSpPr>
            <a:spLocks noGrp="1"/>
          </p:cNvSpPr>
          <p:nvPr>
            <p:ph sz="half" idx="1"/>
          </p:nvPr>
        </p:nvSpPr>
        <p:spPr/>
        <p:txBody>
          <a:bodyPr/>
          <a:lstStyle/>
          <a:p>
            <a:r>
              <a:rPr lang="en-US" dirty="0"/>
              <a:t>Never sign anything you aren’t comfortable signing, like a negative performance review</a:t>
            </a:r>
          </a:p>
          <a:p>
            <a:r>
              <a:rPr lang="en-US" dirty="0"/>
              <a:t>Ask to have a union rep present</a:t>
            </a:r>
          </a:p>
          <a:p>
            <a:r>
              <a:rPr lang="en-US" dirty="0"/>
              <a:t>“I don’t feel comfortable right now. These criticisms aren’t fair. This is not constructive feedback.” </a:t>
            </a:r>
          </a:p>
          <a:p>
            <a:r>
              <a:rPr lang="en-US" dirty="0"/>
              <a:t>Self care and remind yourself of your competence</a:t>
            </a:r>
          </a:p>
          <a:p>
            <a:r>
              <a:rPr lang="en-US" dirty="0"/>
              <a:t>Be assertive, not insubordinate</a:t>
            </a:r>
            <a:endParaRPr lang="en-CA" dirty="0"/>
          </a:p>
        </p:txBody>
      </p:sp>
      <p:pic>
        <p:nvPicPr>
          <p:cNvPr id="6" name="Content Placeholder 5" descr="A close up of text on a black background&#10;&#10;Description generated with very high confidence">
            <a:extLst>
              <a:ext uri="{FF2B5EF4-FFF2-40B4-BE49-F238E27FC236}">
                <a16:creationId xmlns:a16="http://schemas.microsoft.com/office/drawing/2014/main" xmlns="" id="{2A0AD144-6AB5-454F-9728-D8A418FE14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2146" y="2193925"/>
            <a:ext cx="4638846" cy="3978275"/>
          </a:xfrm>
        </p:spPr>
      </p:pic>
    </p:spTree>
    <p:extLst>
      <p:ext uri="{BB962C8B-B14F-4D97-AF65-F5344CB8AC3E}">
        <p14:creationId xmlns:p14="http://schemas.microsoft.com/office/powerpoint/2010/main" val="278421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34E39-73D7-4ED1-965B-333C0781F409}"/>
              </a:ext>
            </a:extLst>
          </p:cNvPr>
          <p:cNvSpPr>
            <a:spLocks noGrp="1"/>
          </p:cNvSpPr>
          <p:nvPr>
            <p:ph type="title"/>
          </p:nvPr>
        </p:nvSpPr>
        <p:spPr/>
        <p:txBody>
          <a:bodyPr/>
          <a:lstStyle/>
          <a:p>
            <a:r>
              <a:rPr lang="en-US" dirty="0"/>
              <a:t>The gate keeper</a:t>
            </a:r>
            <a:endParaRPr lang="en-CA" dirty="0"/>
          </a:p>
        </p:txBody>
      </p:sp>
      <p:pic>
        <p:nvPicPr>
          <p:cNvPr id="6" name="Content Placeholder 5" descr="A close up of a logo&#10;&#10;Description generated with very high confidence">
            <a:extLst>
              <a:ext uri="{FF2B5EF4-FFF2-40B4-BE49-F238E27FC236}">
                <a16:creationId xmlns:a16="http://schemas.microsoft.com/office/drawing/2014/main" xmlns="" id="{AEA295FF-7F79-463F-AD3F-DAD678A6C1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27781" y="2213122"/>
            <a:ext cx="4038950" cy="3939881"/>
          </a:xfrm>
        </p:spPr>
      </p:pic>
      <p:sp>
        <p:nvSpPr>
          <p:cNvPr id="4" name="Content Placeholder 3">
            <a:extLst>
              <a:ext uri="{FF2B5EF4-FFF2-40B4-BE49-F238E27FC236}">
                <a16:creationId xmlns:a16="http://schemas.microsoft.com/office/drawing/2014/main" xmlns="" id="{0411CA0C-593E-419A-8066-7B1EB982D1B9}"/>
              </a:ext>
            </a:extLst>
          </p:cNvPr>
          <p:cNvSpPr>
            <a:spLocks noGrp="1"/>
          </p:cNvSpPr>
          <p:nvPr>
            <p:ph sz="half" idx="2"/>
          </p:nvPr>
        </p:nvSpPr>
        <p:spPr/>
        <p:txBody>
          <a:bodyPr/>
          <a:lstStyle/>
          <a:p>
            <a:r>
              <a:rPr lang="en-US" dirty="0"/>
              <a:t>An insidious form of bullying that can be difficult to deal with</a:t>
            </a:r>
          </a:p>
          <a:p>
            <a:r>
              <a:rPr lang="en-US" dirty="0"/>
              <a:t>Politely ask for an explanation and explain negative impact</a:t>
            </a:r>
          </a:p>
          <a:p>
            <a:r>
              <a:rPr lang="en-US" dirty="0"/>
              <a:t>Document in order to clearly demonstrate a pattern of behavior</a:t>
            </a:r>
          </a:p>
          <a:p>
            <a:r>
              <a:rPr lang="en-US" dirty="0"/>
              <a:t>Documentation is key to protect from discipline/performance management</a:t>
            </a:r>
          </a:p>
          <a:p>
            <a:endParaRPr lang="en-CA" dirty="0"/>
          </a:p>
        </p:txBody>
      </p:sp>
    </p:spTree>
    <p:extLst>
      <p:ext uri="{BB962C8B-B14F-4D97-AF65-F5344CB8AC3E}">
        <p14:creationId xmlns:p14="http://schemas.microsoft.com/office/powerpoint/2010/main" val="405941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AA93EB-AF40-4A0C-BBE8-026A13EDC0A2}"/>
              </a:ext>
            </a:extLst>
          </p:cNvPr>
          <p:cNvSpPr>
            <a:spLocks noGrp="1"/>
          </p:cNvSpPr>
          <p:nvPr>
            <p:ph type="title"/>
          </p:nvPr>
        </p:nvSpPr>
        <p:spPr/>
        <p:txBody>
          <a:bodyPr/>
          <a:lstStyle/>
          <a:p>
            <a:r>
              <a:rPr lang="en-US" dirty="0"/>
              <a:t>Workplace harassment</a:t>
            </a:r>
            <a:endParaRPr lang="en-CA" dirty="0"/>
          </a:p>
        </p:txBody>
      </p:sp>
      <p:sp>
        <p:nvSpPr>
          <p:cNvPr id="3" name="Text Placeholder 2">
            <a:extLst>
              <a:ext uri="{FF2B5EF4-FFF2-40B4-BE49-F238E27FC236}">
                <a16:creationId xmlns:a16="http://schemas.microsoft.com/office/drawing/2014/main" xmlns="" id="{199470DF-84DD-4C96-A6F4-23C47CAD64D0}"/>
              </a:ext>
            </a:extLst>
          </p:cNvPr>
          <p:cNvSpPr>
            <a:spLocks noGrp="1"/>
          </p:cNvSpPr>
          <p:nvPr>
            <p:ph type="body" idx="1"/>
          </p:nvPr>
        </p:nvSpPr>
        <p:spPr>
          <a:xfrm>
            <a:off x="1349406" y="5020056"/>
            <a:ext cx="9868928" cy="1700340"/>
          </a:xfrm>
        </p:spPr>
        <p:txBody>
          <a:bodyPr>
            <a:normAutofit/>
          </a:bodyPr>
          <a:lstStyle/>
          <a:p>
            <a:r>
              <a:rPr lang="en-US" sz="2600" dirty="0"/>
              <a:t>Engaging in a course of vexatious comment or conduct against a worker in a workplace that is known or ought reasonably to be known to be unwelcome</a:t>
            </a:r>
            <a:endParaRPr lang="en-CA"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219" y="318951"/>
            <a:ext cx="3222558" cy="1812689"/>
          </a:xfrm>
          <a:prstGeom prst="rect">
            <a:avLst/>
          </a:prstGeom>
        </p:spPr>
      </p:pic>
    </p:spTree>
    <p:extLst>
      <p:ext uri="{BB962C8B-B14F-4D97-AF65-F5344CB8AC3E}">
        <p14:creationId xmlns:p14="http://schemas.microsoft.com/office/powerpoint/2010/main" val="368575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E8153-CE00-45EF-84B8-792C3F7FBD4E}"/>
              </a:ext>
            </a:extLst>
          </p:cNvPr>
          <p:cNvSpPr>
            <a:spLocks noGrp="1"/>
          </p:cNvSpPr>
          <p:nvPr>
            <p:ph type="title"/>
          </p:nvPr>
        </p:nvSpPr>
        <p:spPr/>
        <p:txBody>
          <a:bodyPr/>
          <a:lstStyle/>
          <a:p>
            <a:r>
              <a:rPr lang="en-US" dirty="0"/>
              <a:t>Civility guidelines</a:t>
            </a:r>
            <a:endParaRPr lang="en-CA" dirty="0"/>
          </a:p>
        </p:txBody>
      </p:sp>
      <p:graphicFrame>
        <p:nvGraphicFramePr>
          <p:cNvPr id="5" name="Content Placeholder 4">
            <a:extLst>
              <a:ext uri="{FF2B5EF4-FFF2-40B4-BE49-F238E27FC236}">
                <a16:creationId xmlns:a16="http://schemas.microsoft.com/office/drawing/2014/main" xmlns="" id="{204EB0EB-6A0A-4111-80DC-BB8A35AE5FBC}"/>
              </a:ext>
            </a:extLst>
          </p:cNvPr>
          <p:cNvGraphicFramePr>
            <a:graphicFrameLocks noGrp="1"/>
          </p:cNvGraphicFramePr>
          <p:nvPr>
            <p:ph idx="1"/>
            <p:extLst>
              <p:ext uri="{D42A27DB-BD31-4B8C-83A1-F6EECF244321}">
                <p14:modId xmlns:p14="http://schemas.microsoft.com/office/powerpoint/2010/main" val="3189657429"/>
              </p:ext>
            </p:extLst>
          </p:nvPr>
        </p:nvGraphicFramePr>
        <p:xfrm>
          <a:off x="696156" y="337352"/>
          <a:ext cx="6991904" cy="5998133"/>
        </p:xfrm>
        <a:graphic>
          <a:graphicData uri="http://schemas.openxmlformats.org/drawingml/2006/table">
            <a:tbl>
              <a:tblPr firstRow="1" bandRow="1">
                <a:tableStyleId>{5C22544A-7EE6-4342-B048-85BDC9FD1C3A}</a:tableStyleId>
              </a:tblPr>
              <a:tblGrid>
                <a:gridCol w="3495952">
                  <a:extLst>
                    <a:ext uri="{9D8B030D-6E8A-4147-A177-3AD203B41FA5}">
                      <a16:colId xmlns:a16="http://schemas.microsoft.com/office/drawing/2014/main" xmlns="" val="2154896890"/>
                    </a:ext>
                  </a:extLst>
                </a:gridCol>
                <a:gridCol w="3495952">
                  <a:extLst>
                    <a:ext uri="{9D8B030D-6E8A-4147-A177-3AD203B41FA5}">
                      <a16:colId xmlns:a16="http://schemas.microsoft.com/office/drawing/2014/main" xmlns="" val="343375057"/>
                    </a:ext>
                  </a:extLst>
                </a:gridCol>
              </a:tblGrid>
              <a:tr h="623690">
                <a:tc>
                  <a:txBody>
                    <a:bodyPr/>
                    <a:lstStyle/>
                    <a:p>
                      <a:r>
                        <a:rPr lang="en-US" dirty="0"/>
                        <a:t>CIVIL CONDUCT INCLUDES</a:t>
                      </a:r>
                      <a:endParaRPr lang="en-CA" dirty="0"/>
                    </a:p>
                  </a:txBody>
                  <a:tcPr/>
                </a:tc>
                <a:tc>
                  <a:txBody>
                    <a:bodyPr/>
                    <a:lstStyle/>
                    <a:p>
                      <a:r>
                        <a:rPr lang="en-US" dirty="0"/>
                        <a:t>BREACH OF GUIDELINES</a:t>
                      </a:r>
                      <a:endParaRPr lang="en-CA" dirty="0"/>
                    </a:p>
                  </a:txBody>
                  <a:tcPr/>
                </a:tc>
                <a:extLst>
                  <a:ext uri="{0D108BD9-81ED-4DB2-BD59-A6C34878D82A}">
                    <a16:rowId xmlns:a16="http://schemas.microsoft.com/office/drawing/2014/main" xmlns="" val="3694935086"/>
                  </a:ext>
                </a:extLst>
              </a:tr>
              <a:tr h="1158281">
                <a:tc>
                  <a:txBody>
                    <a:bodyPr/>
                    <a:lstStyle/>
                    <a:p>
                      <a:r>
                        <a:rPr lang="en-US" sz="1600" dirty="0"/>
                        <a:t>Treating others with dignity, courtesy, respect, politeness and consideration</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Shouting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Profanity, abusive, aggressive or violent language directed at an individual or individuals </a:t>
                      </a:r>
                      <a:endParaRPr lang="en-CA" sz="1600" dirty="0"/>
                    </a:p>
                  </a:txBody>
                  <a:tcPr/>
                </a:tc>
                <a:extLst>
                  <a:ext uri="{0D108BD9-81ED-4DB2-BD59-A6C34878D82A}">
                    <a16:rowId xmlns:a16="http://schemas.microsoft.com/office/drawing/2014/main" xmlns="" val="1038099133"/>
                  </a:ext>
                </a:extLst>
              </a:tr>
              <a:tr h="890986">
                <a:tc>
                  <a:txBody>
                    <a:bodyPr/>
                    <a:lstStyle/>
                    <a:p>
                      <a:r>
                        <a:rPr lang="en-US" sz="1600" dirty="0"/>
                        <a:t>Speaking in tones of voice that are appropriate for the circumstances</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Using props suggestive of violence</a:t>
                      </a:r>
                      <a:endParaRPr lang="en-CA" sz="1600" dirty="0"/>
                    </a:p>
                    <a:p>
                      <a:r>
                        <a:rPr lang="en-US" sz="1600" dirty="0"/>
                        <a:t>Slamming doors</a:t>
                      </a:r>
                    </a:p>
                    <a:p>
                      <a:r>
                        <a:rPr lang="en-US" sz="1600" dirty="0"/>
                        <a:t>Throwing Objects</a:t>
                      </a:r>
                      <a:endParaRPr lang="en-CA" sz="1600" dirty="0"/>
                    </a:p>
                  </a:txBody>
                  <a:tcPr/>
                </a:tc>
                <a:extLst>
                  <a:ext uri="{0D108BD9-81ED-4DB2-BD59-A6C34878D82A}">
                    <a16:rowId xmlns:a16="http://schemas.microsoft.com/office/drawing/2014/main" xmlns="" val="539332053"/>
                  </a:ext>
                </a:extLst>
              </a:tr>
              <a:tr h="1116089">
                <a:tc>
                  <a:txBody>
                    <a:bodyPr/>
                    <a:lstStyle/>
                    <a:p>
                      <a:r>
                        <a:rPr lang="en-US" sz="1600" dirty="0"/>
                        <a:t>Being respectful of others’ right to express their views, even if you disagree</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Humiliating, degrading, demeaning, belittling, insulting, frightening or intimidating another person</a:t>
                      </a:r>
                      <a:endParaRPr lang="en-CA" sz="1600" dirty="0"/>
                    </a:p>
                  </a:txBody>
                  <a:tcPr/>
                </a:tc>
                <a:extLst>
                  <a:ext uri="{0D108BD9-81ED-4DB2-BD59-A6C34878D82A}">
                    <a16:rowId xmlns:a16="http://schemas.microsoft.com/office/drawing/2014/main" xmlns="" val="945642626"/>
                  </a:ext>
                </a:extLst>
              </a:tr>
              <a:tr h="1158281">
                <a:tc>
                  <a:txBody>
                    <a:bodyPr/>
                    <a:lstStyle/>
                    <a:p>
                      <a:r>
                        <a:rPr lang="en-US" sz="1600" dirty="0"/>
                        <a:t>Managing conflict with others in a respectful way rather than a confrontational way</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Distributing comments about a person that are unjustified and likely to have a negative impact if they were to see them</a:t>
                      </a:r>
                      <a:endParaRPr lang="en-CA" sz="1600" dirty="0"/>
                    </a:p>
                  </a:txBody>
                  <a:tcPr/>
                </a:tc>
                <a:extLst>
                  <a:ext uri="{0D108BD9-81ED-4DB2-BD59-A6C34878D82A}">
                    <a16:rowId xmlns:a16="http://schemas.microsoft.com/office/drawing/2014/main" xmlns="" val="1092097834"/>
                  </a:ext>
                </a:extLst>
              </a:tr>
              <a:tr h="1050806">
                <a:tc>
                  <a:txBody>
                    <a:bodyPr/>
                    <a:lstStyle/>
                    <a:p>
                      <a:endParaRPr lang="en-CA" sz="1600" dirty="0"/>
                    </a:p>
                  </a:txBody>
                  <a:tcPr/>
                </a:tc>
                <a:tc>
                  <a:txBody>
                    <a:bodyPr/>
                    <a:lstStyle/>
                    <a:p>
                      <a:r>
                        <a:rPr lang="en-US" sz="1600" dirty="0"/>
                        <a:t>Telling inappropriate jokes</a:t>
                      </a:r>
                    </a:p>
                  </a:txBody>
                  <a:tcPr/>
                </a:tc>
                <a:extLst>
                  <a:ext uri="{0D108BD9-81ED-4DB2-BD59-A6C34878D82A}">
                    <a16:rowId xmlns:a16="http://schemas.microsoft.com/office/drawing/2014/main" xmlns="" val="2138715388"/>
                  </a:ext>
                </a:extLst>
              </a:tr>
            </a:tbl>
          </a:graphicData>
        </a:graphic>
      </p:graphicFrame>
      <p:sp>
        <p:nvSpPr>
          <p:cNvPr id="4" name="Text Placeholder 3">
            <a:extLst>
              <a:ext uri="{FF2B5EF4-FFF2-40B4-BE49-F238E27FC236}">
                <a16:creationId xmlns:a16="http://schemas.microsoft.com/office/drawing/2014/main" xmlns="" id="{AB6B802F-727C-4E8C-B105-9DF402D39210}"/>
              </a:ext>
            </a:extLst>
          </p:cNvPr>
          <p:cNvSpPr>
            <a:spLocks noGrp="1"/>
          </p:cNvSpPr>
          <p:nvPr>
            <p:ph type="body" sz="half" idx="2"/>
          </p:nvPr>
        </p:nvSpPr>
        <p:spPr/>
        <p:txBody>
          <a:bodyPr>
            <a:normAutofit/>
          </a:bodyPr>
          <a:lstStyle/>
          <a:p>
            <a:r>
              <a:rPr lang="en-US" dirty="0"/>
              <a:t>The University of Toronto’s Human Resources Guideline on Civil Conduct constitutes the Workplace Harassment Program as required by the Occupational Health &amp; Safety Act</a:t>
            </a:r>
          </a:p>
          <a:p>
            <a:r>
              <a:rPr lang="en-US" dirty="0"/>
              <a:t>The guidelines describes what constitutes civil and uncivil conduct, and sets a framework for filing civility complaints</a:t>
            </a:r>
          </a:p>
        </p:txBody>
      </p:sp>
    </p:spTree>
    <p:extLst>
      <p:ext uri="{BB962C8B-B14F-4D97-AF65-F5344CB8AC3E}">
        <p14:creationId xmlns:p14="http://schemas.microsoft.com/office/powerpoint/2010/main" val="229676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examples of uncivil conduct!</a:t>
            </a:r>
            <a:endParaRPr lang="en-CA" dirty="0"/>
          </a:p>
        </p:txBody>
      </p:sp>
      <p:sp>
        <p:nvSpPr>
          <p:cNvPr id="3" name="Content Placeholder 2"/>
          <p:cNvSpPr>
            <a:spLocks noGrp="1"/>
          </p:cNvSpPr>
          <p:nvPr>
            <p:ph sz="half" idx="1"/>
          </p:nvPr>
        </p:nvSpPr>
        <p:spPr/>
        <p:txBody>
          <a:bodyPr>
            <a:normAutofit lnSpcReduction="10000"/>
          </a:bodyPr>
          <a:lstStyle/>
          <a:p>
            <a:r>
              <a:rPr lang="en-US" dirty="0" smtClean="0"/>
              <a:t>REASONABLE management actions, such as meetings, letters, or conversations re: performance management, attendance, coaching</a:t>
            </a:r>
          </a:p>
          <a:p>
            <a:r>
              <a:rPr lang="en-US" dirty="0" smtClean="0"/>
              <a:t>Instructions given by supervisor/manager re: what to do, how to do it, expected standards of performance</a:t>
            </a:r>
          </a:p>
          <a:p>
            <a:r>
              <a:rPr lang="en-US" dirty="0" smtClean="0"/>
              <a:t>Disciplinary action</a:t>
            </a:r>
          </a:p>
          <a:p>
            <a:r>
              <a:rPr lang="en-US" dirty="0" smtClean="0"/>
              <a:t>Denial of leave requests</a:t>
            </a:r>
          </a:p>
          <a:p>
            <a:r>
              <a:rPr lang="en-US" dirty="0" smtClean="0"/>
              <a:t>Requests for documentation to substantiate leave requests</a:t>
            </a:r>
          </a:p>
          <a:p>
            <a:endParaRPr lang="en-CA" dirty="0"/>
          </a:p>
        </p:txBody>
      </p:sp>
      <p:sp>
        <p:nvSpPr>
          <p:cNvPr id="4" name="Content Placeholder 3"/>
          <p:cNvSpPr>
            <a:spLocks noGrp="1"/>
          </p:cNvSpPr>
          <p:nvPr>
            <p:ph sz="half" idx="2"/>
          </p:nvPr>
        </p:nvSpPr>
        <p:spPr/>
        <p:txBody>
          <a:bodyPr>
            <a:normAutofit lnSpcReduction="10000"/>
          </a:bodyPr>
          <a:lstStyle/>
          <a:p>
            <a:r>
              <a:rPr lang="en-US" dirty="0" smtClean="0"/>
              <a:t>Comments made in the context of  peer review processes</a:t>
            </a:r>
          </a:p>
          <a:p>
            <a:r>
              <a:rPr lang="en-US" dirty="0" smtClean="0"/>
              <a:t>Differences of opinion or debate conveyed in a RESPECTFUL manner</a:t>
            </a:r>
          </a:p>
          <a:p>
            <a:r>
              <a:rPr lang="en-US" dirty="0" smtClean="0"/>
              <a:t>Interpersonal conflicts where the parties remain RESPECTFUL of one another. </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2" y="384048"/>
            <a:ext cx="1357572" cy="16708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20" y="4272741"/>
            <a:ext cx="3526087" cy="2129617"/>
          </a:xfrm>
          <a:prstGeom prst="rect">
            <a:avLst/>
          </a:prstGeom>
        </p:spPr>
      </p:pic>
    </p:spTree>
    <p:extLst>
      <p:ext uri="{BB962C8B-B14F-4D97-AF65-F5344CB8AC3E}">
        <p14:creationId xmlns:p14="http://schemas.microsoft.com/office/powerpoint/2010/main" val="279395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831" y="214987"/>
            <a:ext cx="3118103" cy="1625868"/>
          </a:xfrm>
          <a:prstGeom prst="rect">
            <a:avLst/>
          </a:prstGeom>
        </p:spPr>
      </p:pic>
      <p:sp>
        <p:nvSpPr>
          <p:cNvPr id="2" name="Title 1"/>
          <p:cNvSpPr>
            <a:spLocks noGrp="1"/>
          </p:cNvSpPr>
          <p:nvPr>
            <p:ph type="title"/>
          </p:nvPr>
        </p:nvSpPr>
        <p:spPr/>
        <p:txBody>
          <a:bodyPr/>
          <a:lstStyle/>
          <a:p>
            <a:r>
              <a:rPr lang="en-US" dirty="0" smtClean="0"/>
              <a:t>If you have a complaint</a:t>
            </a:r>
            <a:endParaRPr lang="en-CA" dirty="0"/>
          </a:p>
        </p:txBody>
      </p:sp>
      <p:sp>
        <p:nvSpPr>
          <p:cNvPr id="3" name="Text Placeholder 2"/>
          <p:cNvSpPr>
            <a:spLocks noGrp="1"/>
          </p:cNvSpPr>
          <p:nvPr>
            <p:ph type="body" idx="1"/>
          </p:nvPr>
        </p:nvSpPr>
        <p:spPr/>
        <p:txBody>
          <a:bodyPr/>
          <a:lstStyle/>
          <a:p>
            <a:r>
              <a:rPr lang="en-US" dirty="0" smtClean="0"/>
              <a:t>STICK UP TO THE BULLY</a:t>
            </a:r>
            <a:endParaRPr lang="en-CA" dirty="0"/>
          </a:p>
        </p:txBody>
      </p:sp>
      <p:sp>
        <p:nvSpPr>
          <p:cNvPr id="4" name="Content Placeholder 3"/>
          <p:cNvSpPr>
            <a:spLocks noGrp="1"/>
          </p:cNvSpPr>
          <p:nvPr>
            <p:ph sz="half" idx="2"/>
          </p:nvPr>
        </p:nvSpPr>
        <p:spPr/>
        <p:txBody>
          <a:bodyPr/>
          <a:lstStyle/>
          <a:p>
            <a:r>
              <a:rPr lang="en-US" dirty="0" smtClean="0"/>
              <a:t>You must make it known to the bully that their behaviour is unwelcome and negatively affecting you</a:t>
            </a:r>
          </a:p>
          <a:p>
            <a:r>
              <a:rPr lang="en-US" dirty="0" smtClean="0"/>
              <a:t>Stick up for your colleagues too. If you see bullying, call it out, name it, demand that it stop</a:t>
            </a:r>
          </a:p>
          <a:p>
            <a:r>
              <a:rPr lang="en-US" dirty="0" smtClean="0"/>
              <a:t>But remember there is a fine line between appropriate assertiveness, defending your rights, and insubordination</a:t>
            </a:r>
            <a:endParaRPr lang="en-CA" dirty="0"/>
          </a:p>
        </p:txBody>
      </p:sp>
      <p:sp>
        <p:nvSpPr>
          <p:cNvPr id="5" name="Text Placeholder 4"/>
          <p:cNvSpPr>
            <a:spLocks noGrp="1"/>
          </p:cNvSpPr>
          <p:nvPr>
            <p:ph type="body" sz="quarter" idx="3"/>
          </p:nvPr>
        </p:nvSpPr>
        <p:spPr/>
        <p:txBody>
          <a:bodyPr/>
          <a:lstStyle/>
          <a:p>
            <a:r>
              <a:rPr lang="en-US" dirty="0" smtClean="0"/>
              <a:t>CONSULT WITH THE UNION</a:t>
            </a:r>
            <a:endParaRPr lang="en-CA" dirty="0"/>
          </a:p>
        </p:txBody>
      </p:sp>
      <p:sp>
        <p:nvSpPr>
          <p:cNvPr id="6" name="Content Placeholder 5"/>
          <p:cNvSpPr>
            <a:spLocks noGrp="1"/>
          </p:cNvSpPr>
          <p:nvPr>
            <p:ph sz="quarter" idx="4"/>
          </p:nvPr>
        </p:nvSpPr>
        <p:spPr/>
        <p:txBody>
          <a:bodyPr/>
          <a:lstStyle/>
          <a:p>
            <a:r>
              <a:rPr lang="en-US" dirty="0" smtClean="0"/>
              <a:t>Especially re: member on member conflict, going to management or HR may result in punitive action</a:t>
            </a:r>
          </a:p>
          <a:p>
            <a:r>
              <a:rPr lang="en-US" dirty="0" smtClean="0"/>
              <a:t>SIMS (Steelworker Internal Mediation Program) for non-punitive conflict resolution service</a:t>
            </a:r>
          </a:p>
          <a:p>
            <a:r>
              <a:rPr lang="en-US" dirty="0" smtClean="0"/>
              <a:t>Talk to us before approaching HR. HR is not your friend, they represent management! </a:t>
            </a:r>
          </a:p>
          <a:p>
            <a:endParaRPr lang="en-CA" dirty="0"/>
          </a:p>
        </p:txBody>
      </p:sp>
    </p:spTree>
    <p:extLst>
      <p:ext uri="{BB962C8B-B14F-4D97-AF65-F5344CB8AC3E}">
        <p14:creationId xmlns:p14="http://schemas.microsoft.com/office/powerpoint/2010/main" val="225667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BDF3C-B531-494B-A020-E327ED92BCF3}"/>
              </a:ext>
            </a:extLst>
          </p:cNvPr>
          <p:cNvSpPr>
            <a:spLocks noGrp="1"/>
          </p:cNvSpPr>
          <p:nvPr>
            <p:ph type="title"/>
          </p:nvPr>
        </p:nvSpPr>
        <p:spPr/>
        <p:txBody>
          <a:bodyPr/>
          <a:lstStyle/>
          <a:p>
            <a:r>
              <a:rPr lang="en-US" dirty="0"/>
              <a:t>Assertiveness vs. insubordination</a:t>
            </a:r>
            <a:endParaRPr lang="en-CA" dirty="0"/>
          </a:p>
        </p:txBody>
      </p:sp>
      <p:sp>
        <p:nvSpPr>
          <p:cNvPr id="3" name="Text Placeholder 2">
            <a:extLst>
              <a:ext uri="{FF2B5EF4-FFF2-40B4-BE49-F238E27FC236}">
                <a16:creationId xmlns:a16="http://schemas.microsoft.com/office/drawing/2014/main" xmlns="" id="{F6392143-82A9-43C3-813F-653093B6307A}"/>
              </a:ext>
            </a:extLst>
          </p:cNvPr>
          <p:cNvSpPr>
            <a:spLocks noGrp="1"/>
          </p:cNvSpPr>
          <p:nvPr>
            <p:ph type="body" idx="1"/>
          </p:nvPr>
        </p:nvSpPr>
        <p:spPr/>
        <p:txBody>
          <a:bodyPr/>
          <a:lstStyle/>
          <a:p>
            <a:r>
              <a:rPr lang="en-US" dirty="0"/>
              <a:t>Insubordination</a:t>
            </a:r>
            <a:endParaRPr lang="en-CA" dirty="0"/>
          </a:p>
        </p:txBody>
      </p:sp>
      <p:sp>
        <p:nvSpPr>
          <p:cNvPr id="4" name="Content Placeholder 3">
            <a:extLst>
              <a:ext uri="{FF2B5EF4-FFF2-40B4-BE49-F238E27FC236}">
                <a16:creationId xmlns:a16="http://schemas.microsoft.com/office/drawing/2014/main" xmlns="" id="{1B94325E-B5AB-4F1F-B125-E8D42BE50821}"/>
              </a:ext>
            </a:extLst>
          </p:cNvPr>
          <p:cNvSpPr>
            <a:spLocks noGrp="1"/>
          </p:cNvSpPr>
          <p:nvPr>
            <p:ph sz="half" idx="2"/>
          </p:nvPr>
        </p:nvSpPr>
        <p:spPr/>
        <p:txBody>
          <a:bodyPr/>
          <a:lstStyle/>
          <a:p>
            <a:r>
              <a:rPr lang="en-US" dirty="0"/>
              <a:t>Failure to follow a manager’s instruction</a:t>
            </a:r>
          </a:p>
          <a:p>
            <a:r>
              <a:rPr lang="en-US" dirty="0" smtClean="0"/>
              <a:t>You </a:t>
            </a:r>
            <a:r>
              <a:rPr lang="en-US" dirty="0"/>
              <a:t>can only refuse work if it’s unsafe or illegal</a:t>
            </a:r>
          </a:p>
          <a:p>
            <a:r>
              <a:rPr lang="en-US" dirty="0"/>
              <a:t>Document your concern about following the directive with an email, while stating your intention to follow management’s </a:t>
            </a:r>
            <a:r>
              <a:rPr lang="en-US" dirty="0" smtClean="0"/>
              <a:t>instructions</a:t>
            </a:r>
          </a:p>
          <a:p>
            <a:r>
              <a:rPr lang="en-US" dirty="0"/>
              <a:t>Work now, grieve </a:t>
            </a:r>
            <a:r>
              <a:rPr lang="en-US" dirty="0" smtClean="0"/>
              <a:t>later</a:t>
            </a:r>
            <a:endParaRPr lang="en-US" dirty="0"/>
          </a:p>
        </p:txBody>
      </p:sp>
      <p:sp>
        <p:nvSpPr>
          <p:cNvPr id="5" name="Text Placeholder 4">
            <a:extLst>
              <a:ext uri="{FF2B5EF4-FFF2-40B4-BE49-F238E27FC236}">
                <a16:creationId xmlns:a16="http://schemas.microsoft.com/office/drawing/2014/main" xmlns="" id="{C1103B3A-6D57-473C-A6FD-CF210760CEAB}"/>
              </a:ext>
            </a:extLst>
          </p:cNvPr>
          <p:cNvSpPr>
            <a:spLocks noGrp="1"/>
          </p:cNvSpPr>
          <p:nvPr>
            <p:ph type="body" sz="quarter" idx="3"/>
          </p:nvPr>
        </p:nvSpPr>
        <p:spPr/>
        <p:txBody>
          <a:bodyPr/>
          <a:lstStyle/>
          <a:p>
            <a:r>
              <a:rPr lang="en-US" dirty="0"/>
              <a:t>Assertiveness</a:t>
            </a:r>
            <a:endParaRPr lang="en-CA" dirty="0"/>
          </a:p>
        </p:txBody>
      </p:sp>
      <p:sp>
        <p:nvSpPr>
          <p:cNvPr id="6" name="Content Placeholder 5">
            <a:extLst>
              <a:ext uri="{FF2B5EF4-FFF2-40B4-BE49-F238E27FC236}">
                <a16:creationId xmlns:a16="http://schemas.microsoft.com/office/drawing/2014/main" xmlns="" id="{901CCF2D-152C-4856-854B-9A3ED2E2A786}"/>
              </a:ext>
            </a:extLst>
          </p:cNvPr>
          <p:cNvSpPr>
            <a:spLocks noGrp="1"/>
          </p:cNvSpPr>
          <p:nvPr>
            <p:ph sz="quarter" idx="4"/>
          </p:nvPr>
        </p:nvSpPr>
        <p:spPr/>
        <p:txBody>
          <a:bodyPr/>
          <a:lstStyle/>
          <a:p>
            <a:r>
              <a:rPr lang="en-US" dirty="0"/>
              <a:t>Express concerns clearly, and with confidence. Document it. </a:t>
            </a:r>
          </a:p>
          <a:p>
            <a:r>
              <a:rPr lang="en-US" dirty="0"/>
              <a:t>Don’t allow yourself to be taken advantage of. File a grievance or complaint</a:t>
            </a:r>
          </a:p>
          <a:p>
            <a:r>
              <a:rPr lang="en-US" dirty="0"/>
              <a:t>Always remain respectful and calm</a:t>
            </a:r>
            <a:endParaRPr lang="en-C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408" y="4824548"/>
            <a:ext cx="2932715" cy="1811383"/>
          </a:xfrm>
          <a:prstGeom prst="rect">
            <a:avLst/>
          </a:prstGeom>
        </p:spPr>
      </p:pic>
    </p:spTree>
    <p:extLst>
      <p:ext uri="{BB962C8B-B14F-4D97-AF65-F5344CB8AC3E}">
        <p14:creationId xmlns:p14="http://schemas.microsoft.com/office/powerpoint/2010/main" val="365376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a complaint</a:t>
            </a:r>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22" y="1890041"/>
            <a:ext cx="11191003" cy="3322038"/>
          </a:xfrm>
          <a:prstGeom prst="rect">
            <a:avLst/>
          </a:prstGeom>
        </p:spPr>
      </p:pic>
    </p:spTree>
    <p:extLst>
      <p:ext uri="{BB962C8B-B14F-4D97-AF65-F5344CB8AC3E}">
        <p14:creationId xmlns:p14="http://schemas.microsoft.com/office/powerpoint/2010/main" val="139952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 file a complaint</a:t>
            </a:r>
            <a:endParaRPr lang="en-CA" dirty="0"/>
          </a:p>
        </p:txBody>
      </p:sp>
      <p:sp>
        <p:nvSpPr>
          <p:cNvPr id="3" name="Text Placeholder 2"/>
          <p:cNvSpPr>
            <a:spLocks noGrp="1"/>
          </p:cNvSpPr>
          <p:nvPr>
            <p:ph type="body" idx="1"/>
          </p:nvPr>
        </p:nvSpPr>
        <p:spPr/>
        <p:txBody>
          <a:bodyPr/>
          <a:lstStyle/>
          <a:p>
            <a:r>
              <a:rPr lang="en-US" dirty="0" smtClean="0"/>
              <a:t>There </a:t>
            </a:r>
            <a:r>
              <a:rPr lang="en-US" u="sng" dirty="0" smtClean="0"/>
              <a:t>may</a:t>
            </a:r>
            <a:r>
              <a:rPr lang="en-US" dirty="0" smtClean="0"/>
              <a:t> be an Investigation </a:t>
            </a:r>
            <a:endParaRPr lang="en-CA" dirty="0"/>
          </a:p>
        </p:txBody>
      </p:sp>
      <p:sp>
        <p:nvSpPr>
          <p:cNvPr id="4" name="Content Placeholder 3"/>
          <p:cNvSpPr>
            <a:spLocks noGrp="1"/>
          </p:cNvSpPr>
          <p:nvPr>
            <p:ph sz="half" idx="2"/>
          </p:nvPr>
        </p:nvSpPr>
        <p:spPr/>
        <p:txBody>
          <a:bodyPr/>
          <a:lstStyle/>
          <a:p>
            <a:r>
              <a:rPr lang="en-US" dirty="0" smtClean="0"/>
              <a:t>Complaint details will not be disclosed unless it’s necessary to investigate, take corrective action, or is otherwise required by law</a:t>
            </a:r>
          </a:p>
          <a:p>
            <a:r>
              <a:rPr lang="en-US" dirty="0" smtClean="0"/>
              <a:t>Respondents have right to procedural fairness</a:t>
            </a:r>
          </a:p>
          <a:p>
            <a:r>
              <a:rPr lang="en-US" dirty="0" smtClean="0"/>
              <a:t>You will be advised of investigation results, and any correction action taken</a:t>
            </a:r>
            <a:endParaRPr lang="en-CA" dirty="0"/>
          </a:p>
        </p:txBody>
      </p:sp>
      <p:sp>
        <p:nvSpPr>
          <p:cNvPr id="5" name="Text Placeholder 4"/>
          <p:cNvSpPr>
            <a:spLocks noGrp="1"/>
          </p:cNvSpPr>
          <p:nvPr>
            <p:ph type="body" sz="quarter" idx="3"/>
          </p:nvPr>
        </p:nvSpPr>
        <p:spPr/>
        <p:txBody>
          <a:bodyPr/>
          <a:lstStyle/>
          <a:p>
            <a:r>
              <a:rPr lang="en-US" dirty="0" smtClean="0"/>
              <a:t>There </a:t>
            </a:r>
            <a:r>
              <a:rPr lang="en-US" u="sng" dirty="0" smtClean="0"/>
              <a:t>will</a:t>
            </a:r>
            <a:r>
              <a:rPr lang="en-US" dirty="0" smtClean="0"/>
              <a:t> be a University response</a:t>
            </a:r>
            <a:endParaRPr lang="en-CA" dirty="0"/>
          </a:p>
        </p:txBody>
      </p:sp>
      <p:sp>
        <p:nvSpPr>
          <p:cNvPr id="6" name="Content Placeholder 5"/>
          <p:cNvSpPr>
            <a:spLocks noGrp="1"/>
          </p:cNvSpPr>
          <p:nvPr>
            <p:ph sz="quarter" idx="4"/>
          </p:nvPr>
        </p:nvSpPr>
        <p:spPr/>
        <p:txBody>
          <a:bodyPr/>
          <a:lstStyle/>
          <a:p>
            <a:r>
              <a:rPr lang="en-US" dirty="0" smtClean="0"/>
              <a:t>If a response is not received within 45 days of submitting the written complaint, you can file a grievance at Step 3  </a:t>
            </a:r>
          </a:p>
          <a:p>
            <a:r>
              <a:rPr lang="en-US" dirty="0" smtClean="0"/>
              <a:t>The University may determine there has been no violation, and may opt to simply respond WITHOUT conducting an investigation</a:t>
            </a:r>
            <a:endParaRPr lang="en-C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907" y="209748"/>
            <a:ext cx="1783644" cy="1783644"/>
          </a:xfrm>
          <a:prstGeom prst="rect">
            <a:avLst/>
          </a:prstGeom>
        </p:spPr>
      </p:pic>
    </p:spTree>
    <p:extLst>
      <p:ext uri="{BB962C8B-B14F-4D97-AF65-F5344CB8AC3E}">
        <p14:creationId xmlns:p14="http://schemas.microsoft.com/office/powerpoint/2010/main" val="305561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CA"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47740" y="5173890"/>
            <a:ext cx="4353533" cy="1286054"/>
          </a:xfrm>
        </p:spPr>
      </p:pic>
      <p:sp>
        <p:nvSpPr>
          <p:cNvPr id="4" name="Text Placeholder 3"/>
          <p:cNvSpPr>
            <a:spLocks noGrp="1"/>
          </p:cNvSpPr>
          <p:nvPr>
            <p:ph type="body" sz="half" idx="2"/>
          </p:nvPr>
        </p:nvSpPr>
        <p:spPr/>
        <p:txBody>
          <a:bodyPr/>
          <a:lstStyle/>
          <a:p>
            <a:r>
              <a:rPr lang="en-US" dirty="0" smtClean="0"/>
              <a:t>Visit </a:t>
            </a:r>
            <a:r>
              <a:rPr lang="en-US" u="sng" dirty="0" smtClean="0">
                <a:solidFill>
                  <a:srgbClr val="002060"/>
                </a:solidFill>
              </a:rPr>
              <a:t>http://notinmyworkplace.com</a:t>
            </a:r>
          </a:p>
          <a:p>
            <a:r>
              <a:rPr lang="en-US" dirty="0" smtClean="0"/>
              <a:t>Workplace </a:t>
            </a:r>
            <a:r>
              <a:rPr lang="en-US" dirty="0"/>
              <a:t>Bullying Institute: </a:t>
            </a:r>
            <a:r>
              <a:rPr lang="en-US" u="sng" dirty="0">
                <a:solidFill>
                  <a:srgbClr val="002060"/>
                </a:solidFill>
              </a:rPr>
              <a:t>http://www.workplacebullying.org</a:t>
            </a:r>
            <a:r>
              <a:rPr lang="en-US" u="sng" dirty="0" smtClean="0">
                <a:solidFill>
                  <a:srgbClr val="002060"/>
                </a:solidFill>
              </a:rPr>
              <a:t>/ </a:t>
            </a:r>
          </a:p>
          <a:p>
            <a:r>
              <a:rPr lang="en-US" dirty="0" smtClean="0"/>
              <a:t>Contact a steward or the union office for a referral</a:t>
            </a:r>
          </a:p>
          <a:p>
            <a:r>
              <a:rPr lang="en-US" dirty="0" smtClean="0"/>
              <a:t>Review the civility guidelines and relevant collective agreement language</a:t>
            </a:r>
          </a:p>
          <a:p>
            <a:r>
              <a:rPr lang="en-US" dirty="0" smtClean="0"/>
              <a:t>Lifeline Foundation: Call Sharon Clarke at 416-445-5819 for confidential referral services</a:t>
            </a:r>
            <a:endParaRPr lang="en-CA"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31" y="121920"/>
            <a:ext cx="7887063" cy="2957648"/>
          </a:xfrm>
          <a:prstGeom prst="rect">
            <a:avLst/>
          </a:prstGeom>
        </p:spPr>
      </p:pic>
      <p:pic>
        <p:nvPicPr>
          <p:cNvPr id="7" name="2GtXw6ErYQ8"/>
          <p:cNvPicPr>
            <a:picLocks noRot="1" noChangeAspect="1"/>
          </p:cNvPicPr>
          <p:nvPr>
            <a:videoFile r:link="rId1"/>
          </p:nvPr>
        </p:nvPicPr>
        <p:blipFill>
          <a:blip r:embed="rId6"/>
          <a:stretch>
            <a:fillRect/>
          </a:stretch>
        </p:blipFill>
        <p:spPr>
          <a:xfrm>
            <a:off x="4563556" y="3412034"/>
            <a:ext cx="2630473" cy="1479641"/>
          </a:xfrm>
          <a:prstGeom prst="rect">
            <a:avLst/>
          </a:prstGeom>
        </p:spPr>
      </p:pic>
      <p:pic>
        <p:nvPicPr>
          <p:cNvPr id="8" name="TGc-0z1AziI"/>
          <p:cNvPicPr>
            <a:picLocks noRot="1" noChangeAspect="1"/>
          </p:cNvPicPr>
          <p:nvPr>
            <a:videoFile r:link="rId2"/>
          </p:nvPr>
        </p:nvPicPr>
        <p:blipFill>
          <a:blip r:embed="rId7"/>
          <a:stretch>
            <a:fillRect/>
          </a:stretch>
        </p:blipFill>
        <p:spPr>
          <a:xfrm>
            <a:off x="952886" y="3412034"/>
            <a:ext cx="2675143" cy="1504768"/>
          </a:xfrm>
          <a:prstGeom prst="rect">
            <a:avLst/>
          </a:prstGeom>
        </p:spPr>
      </p:pic>
    </p:spTree>
    <p:extLst>
      <p:ext uri="{BB962C8B-B14F-4D97-AF65-F5344CB8AC3E}">
        <p14:creationId xmlns:p14="http://schemas.microsoft.com/office/powerpoint/2010/main" val="4205354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612</TotalTime>
  <Words>3199</Words>
  <Application>Microsoft Office PowerPoint</Application>
  <PresentationFormat>Widescreen</PresentationFormat>
  <Paragraphs>173</Paragraphs>
  <Slides>14</Slides>
  <Notes>11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Rockwell</vt:lpstr>
      <vt:lpstr>Rockwell Condensed</vt:lpstr>
      <vt:lpstr>Wingdings</vt:lpstr>
      <vt:lpstr>Wood Type</vt:lpstr>
      <vt:lpstr>Detoxify your workplace</vt:lpstr>
      <vt:lpstr>Workplace harassment</vt:lpstr>
      <vt:lpstr>Civility guidelines</vt:lpstr>
      <vt:lpstr>not examples of uncivil conduct!</vt:lpstr>
      <vt:lpstr>If you have a complaint</vt:lpstr>
      <vt:lpstr>Assertiveness vs. insubordination</vt:lpstr>
      <vt:lpstr>Documenting a complaint</vt:lpstr>
      <vt:lpstr>After you file a complaint</vt:lpstr>
      <vt:lpstr>resources</vt:lpstr>
      <vt:lpstr>Four workplace bully types</vt:lpstr>
      <vt:lpstr>The screaming mimi</vt:lpstr>
      <vt:lpstr>The two-headed snake</vt:lpstr>
      <vt:lpstr>The constant critic</vt:lpstr>
      <vt:lpstr>The gate keeper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Detoxify your workplace</dc:title>
  <dc:creator>Kristy Bard</dc:creator>
  <cp:lastModifiedBy>Kristy Bard</cp:lastModifiedBy>
  <cp:revision>29</cp:revision>
  <dcterms:created xsi:type="dcterms:W3CDTF">2017-12-07T15:17:09Z</dcterms:created>
  <dcterms:modified xsi:type="dcterms:W3CDTF">2018-04-12T16:38:26Z</dcterms:modified>
</cp:coreProperties>
</file>