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910" r:id="rId2"/>
    <p:sldId id="931" r:id="rId3"/>
    <p:sldId id="933" r:id="rId4"/>
    <p:sldId id="932" r:id="rId5"/>
    <p:sldId id="919" r:id="rId6"/>
    <p:sldId id="923" r:id="rId7"/>
    <p:sldId id="927" r:id="rId8"/>
    <p:sldId id="920" r:id="rId9"/>
    <p:sldId id="885" r:id="rId10"/>
    <p:sldId id="928" r:id="rId11"/>
    <p:sldId id="917" r:id="rId12"/>
    <p:sldId id="934" r:id="rId13"/>
    <p:sldId id="929" r:id="rId14"/>
    <p:sldId id="909" r:id="rId15"/>
    <p:sldId id="930" r:id="rId16"/>
    <p:sldId id="922" r:id="rId17"/>
    <p:sldId id="894" r:id="rId18"/>
    <p:sldId id="915" r:id="rId19"/>
    <p:sldId id="895" r:id="rId20"/>
    <p:sldId id="925"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8" userDrawn="1">
          <p15:clr>
            <a:srgbClr val="A4A3A4"/>
          </p15:clr>
        </p15:guide>
        <p15:guide id="2" pos="15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1C5C"/>
    <a:srgbClr val="F7941F"/>
    <a:srgbClr val="4C545A"/>
    <a:srgbClr val="17AF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09" autoAdjust="0"/>
    <p:restoredTop sz="95370" autoAdjust="0"/>
  </p:normalViewPr>
  <p:slideViewPr>
    <p:cSldViewPr snapToGrid="0">
      <p:cViewPr varScale="1">
        <p:scale>
          <a:sx n="106" d="100"/>
          <a:sy n="106" d="100"/>
        </p:scale>
        <p:origin x="828" y="108"/>
      </p:cViewPr>
      <p:guideLst>
        <p:guide orient="horz" pos="958"/>
        <p:guide pos="15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p:scale>
          <a:sx n="90" d="100"/>
          <a:sy n="90" d="100"/>
        </p:scale>
        <p:origin x="293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FD61FA3-900F-B749-ACBE-A955018EAD84}" type="datetimeFigureOut">
              <a:rPr lang="en-US" smtClean="0"/>
              <a:t>11/1/2018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F90EE95-05F5-C542-87E9-D068D6BBDFD7}" type="slidenum">
              <a:rPr lang="en-US" smtClean="0"/>
              <a:t>‹#›</a:t>
            </a:fld>
            <a:endParaRPr lang="en-US"/>
          </a:p>
        </p:txBody>
      </p:sp>
    </p:spTree>
    <p:extLst>
      <p:ext uri="{BB962C8B-B14F-4D97-AF65-F5344CB8AC3E}">
        <p14:creationId xmlns:p14="http://schemas.microsoft.com/office/powerpoint/2010/main" val="326912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F6CC029-DC69-694E-8B0B-067928B3F9B7}" type="datetimeFigureOut">
              <a:rPr lang="en-US" smtClean="0"/>
              <a:t>11/1/2018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EE357-BDB6-E744-8890-1E290B71AC5B}" type="slidenum">
              <a:rPr lang="en-US" smtClean="0"/>
              <a:t>‹#›</a:t>
            </a:fld>
            <a:endParaRPr lang="en-US"/>
          </a:p>
        </p:txBody>
      </p:sp>
    </p:spTree>
    <p:extLst>
      <p:ext uri="{BB962C8B-B14F-4D97-AF65-F5344CB8AC3E}">
        <p14:creationId xmlns:p14="http://schemas.microsoft.com/office/powerpoint/2010/main" val="592529351"/>
      </p:ext>
    </p:extLst>
  </p:cSld>
  <p:clrMap bg1="lt1" tx1="dk1" bg2="lt2" tx2="dk2" accent1="accent1" accent2="accent2" accent3="accent3" accent4="accent4" accent5="accent5" accent6="accent6" hlink="hlink" folHlink="folHlink"/>
  <p:notesStyle>
    <a:lvl1pPr marL="0" algn="l" defTabSz="914400" rtl="0" eaLnBrk="1" latinLnBrk="0" hangingPunct="1">
      <a:defRPr sz="950" kern="1200">
        <a:solidFill>
          <a:schemeClr val="tx1"/>
        </a:solidFill>
        <a:latin typeface="+mn-lt"/>
        <a:ea typeface="+mn-ea"/>
        <a:cs typeface="+mn-cs"/>
      </a:defRPr>
    </a:lvl1pPr>
    <a:lvl2pPr marL="177800" indent="0" algn="l" defTabSz="914400" rtl="0" eaLnBrk="1" latinLnBrk="0" hangingPunct="1">
      <a:defRPr sz="950" kern="1200">
        <a:solidFill>
          <a:schemeClr val="tx1"/>
        </a:solidFill>
        <a:latin typeface="+mn-lt"/>
        <a:ea typeface="+mn-ea"/>
        <a:cs typeface="+mn-cs"/>
      </a:defRPr>
    </a:lvl2pPr>
    <a:lvl3pPr marL="914400" algn="l" defTabSz="914400" rtl="0" eaLnBrk="1" latinLnBrk="0" hangingPunct="1">
      <a:defRPr sz="950" kern="1200">
        <a:solidFill>
          <a:schemeClr val="tx1"/>
        </a:solidFill>
        <a:latin typeface="+mn-lt"/>
        <a:ea typeface="+mn-ea"/>
        <a:cs typeface="+mn-cs"/>
      </a:defRPr>
    </a:lvl3pPr>
    <a:lvl4pPr marL="1371600" algn="l" defTabSz="914400" rtl="0" eaLnBrk="1" latinLnBrk="0" hangingPunct="1">
      <a:defRPr sz="950" kern="1200">
        <a:solidFill>
          <a:schemeClr val="tx1"/>
        </a:solidFill>
        <a:latin typeface="+mn-lt"/>
        <a:ea typeface="+mn-ea"/>
        <a:cs typeface="+mn-cs"/>
      </a:defRPr>
    </a:lvl4pPr>
    <a:lvl5pPr marL="1828800" algn="l" defTabSz="914400" rtl="0" eaLnBrk="1" latinLnBrk="0" hangingPunct="1">
      <a:defRPr sz="95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0BB0228F-BC85-4343-9F49-6F96318605A1}" type="slidenum">
              <a:rPr lang="en-US" smtClean="0"/>
              <a:pPr>
                <a:defRPr/>
              </a:pPr>
              <a:t>1</a:t>
            </a:fld>
            <a:endParaRPr lang="en-US" dirty="0"/>
          </a:p>
        </p:txBody>
      </p:sp>
    </p:spTree>
    <p:extLst>
      <p:ext uri="{BB962C8B-B14F-4D97-AF65-F5344CB8AC3E}">
        <p14:creationId xmlns:p14="http://schemas.microsoft.com/office/powerpoint/2010/main" val="3793079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0" fontAlgn="base" hangingPunct="0">
              <a:buFont typeface="Arial" panose="020B0604020202020204" pitchFamily="34" charset="0"/>
              <a:buChar char="•"/>
            </a:pPr>
            <a:r>
              <a:rPr lang="en-US" b="1" dirty="0"/>
              <a:t>It is key to remember that your past service </a:t>
            </a:r>
            <a:r>
              <a:rPr lang="en-US" dirty="0"/>
              <a:t>in the current U of T plan is </a:t>
            </a:r>
            <a:r>
              <a:rPr lang="en-US" i="1" dirty="0"/>
              <a:t>guaranteed and fully protected</a:t>
            </a:r>
            <a:r>
              <a:rPr lang="en-US" dirty="0"/>
              <a:t>.</a:t>
            </a:r>
          </a:p>
          <a:p>
            <a:pPr marL="349250" lvl="1" indent="-171450" eaLnBrk="0" fontAlgn="base" hangingPunct="0">
              <a:buFont typeface="Arial" panose="020B0604020202020204" pitchFamily="34" charset="0"/>
              <a:buChar char="•"/>
            </a:pPr>
            <a:r>
              <a:rPr lang="en-US" dirty="0"/>
              <a:t>That means any differences between the old and new plans only affect service </a:t>
            </a:r>
            <a:r>
              <a:rPr lang="en-US" b="1" dirty="0"/>
              <a:t>AFTER the start date of the new plan.</a:t>
            </a:r>
            <a:r>
              <a:rPr lang="en-US" dirty="0"/>
              <a:t> By creating a new plan, vs. joining an existing JSPP, we were able to ensure that ALL past service is protected. </a:t>
            </a:r>
            <a:endParaRPr lang="en-CA" dirty="0"/>
          </a:p>
          <a:p>
            <a:pPr marL="171450" indent="-171450" eaLnBrk="0" fontAlgn="base" hangingPunct="0">
              <a:buFont typeface="Arial" panose="020B0604020202020204" pitchFamily="34" charset="0"/>
              <a:buChar char="•"/>
            </a:pPr>
            <a:r>
              <a:rPr lang="en-US" dirty="0"/>
              <a:t>The plan start date is projected to be January 2020, but it will then take time to set up the plan, and take on the complicated job of moving all the assets from all the plans into  a new one. </a:t>
            </a:r>
          </a:p>
          <a:p>
            <a:pPr marL="349250" lvl="1" indent="-171450" eaLnBrk="0" fontAlgn="base" hangingPunct="0">
              <a:buFont typeface="Arial" panose="020B0604020202020204" pitchFamily="34" charset="0"/>
              <a:buChar char="•"/>
            </a:pPr>
            <a:r>
              <a:rPr lang="en-US" dirty="0"/>
              <a:t>It’s projected that the date that you actually will start to accrue benefits in the new plan would be July 2021.</a:t>
            </a:r>
          </a:p>
          <a:p>
            <a:pPr marL="171450" indent="-171450" eaLnBrk="0" fontAlgn="base" hangingPunct="0">
              <a:buFont typeface="Arial" panose="020B0604020202020204" pitchFamily="34" charset="0"/>
              <a:buChar char="•"/>
            </a:pPr>
            <a:r>
              <a:rPr lang="en-US" dirty="0"/>
              <a:t>The UPP is funded by </a:t>
            </a:r>
            <a:r>
              <a:rPr lang="en-US" dirty="0">
                <a:highlight>
                  <a:srgbClr val="FFFF00"/>
                </a:highlight>
              </a:rPr>
              <a:t>20%</a:t>
            </a:r>
            <a:r>
              <a:rPr lang="en-US" dirty="0"/>
              <a:t> of payroll split equally between the two sponsors. Within that envelope, we negotiated the plan design while leaving a built-in buffer to help in the event of  lower than expected investment returns.</a:t>
            </a:r>
            <a:endParaRPr lang="en-CA" dirty="0"/>
          </a:p>
          <a:p>
            <a:pPr marL="171450" indent="-171450" eaLnBrk="0" fontAlgn="base" hangingPunct="0">
              <a:buFont typeface="Arial" panose="020B0604020202020204" pitchFamily="34" charset="0"/>
              <a:buChar char="•"/>
            </a:pPr>
            <a:r>
              <a:rPr lang="en-US" dirty="0"/>
              <a:t>The most important thing to remember is that all of these changes relate only to service earned after the start date of the new plan. If you already have 10, 15, or 20 years in the old plan – all of these benefits are untouched and unchanged. Your overall pension will consist of your current service and current pension benefits added together with your new UPP service and benefits. </a:t>
            </a:r>
          </a:p>
          <a:p>
            <a:pPr eaLnBrk="0" fontAlgn="base" hangingPunct="0"/>
            <a:endParaRPr lang="en-US" dirty="0"/>
          </a:p>
          <a:p>
            <a:pPr eaLnBrk="0" fontAlgn="base" hangingPunct="0"/>
            <a:r>
              <a:rPr lang="en-US" dirty="0"/>
              <a:t>The following slides provide a comparison of the current plan to the propose UPP. We’ve supplemented the slide details with a bit more explanation.</a:t>
            </a:r>
            <a:endParaRPr lang="en-CA" dirty="0"/>
          </a:p>
          <a:p>
            <a:pPr eaLnBrk="0" fontAlgn="base" hangingPunct="0"/>
            <a:endParaRPr lang="en-CA" dirty="0"/>
          </a:p>
          <a:p>
            <a:endParaRPr lang="en-CA" dirty="0"/>
          </a:p>
        </p:txBody>
      </p:sp>
      <p:sp>
        <p:nvSpPr>
          <p:cNvPr id="4" name="Slide Number Placeholder 3"/>
          <p:cNvSpPr>
            <a:spLocks noGrp="1"/>
          </p:cNvSpPr>
          <p:nvPr>
            <p:ph type="sldNum" sz="quarter" idx="5"/>
          </p:nvPr>
        </p:nvSpPr>
        <p:spPr/>
        <p:txBody>
          <a:bodyPr/>
          <a:lstStyle/>
          <a:p>
            <a:fld id="{ADCEE357-BDB6-E744-8890-1E290B71AC5B}" type="slidenum">
              <a:rPr lang="en-US" smtClean="0"/>
              <a:t>10</a:t>
            </a:fld>
            <a:endParaRPr lang="en-US"/>
          </a:p>
        </p:txBody>
      </p:sp>
    </p:spTree>
    <p:extLst>
      <p:ext uri="{BB962C8B-B14F-4D97-AF65-F5344CB8AC3E}">
        <p14:creationId xmlns:p14="http://schemas.microsoft.com/office/powerpoint/2010/main" val="3463907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Pension formula: In the UPP it’s the same percentages, except that in 2025 the plan integrates with the implementation of the CPP enhancements, and so it’s then based on the YAMPE. </a:t>
            </a:r>
            <a:endParaRPr lang="en-CA" dirty="0"/>
          </a:p>
          <a:p>
            <a:pPr marL="349250" lvl="1" indent="-171450">
              <a:buFont typeface="Arial" panose="020B0604020202020204" pitchFamily="34" charset="0"/>
              <a:buChar char="•"/>
            </a:pPr>
            <a:r>
              <a:rPr lang="en-US" dirty="0"/>
              <a:t>So, a little bit about the CPP enhancements: to help Canadians achieve their goal of a safe, secure and dignified retirement, the Government of Canada committed to working with the provinces to strengthen the Canada Pension Plan (CPP). The enhancements will essentially increase maximum benefits available to pensioners. That said, there will be modest increases to CPP contributions as well. You can learn more about these changes on the </a:t>
            </a:r>
            <a:r>
              <a:rPr lang="en-US" b="1" dirty="0"/>
              <a:t>Dept. of Finance website</a:t>
            </a:r>
            <a:r>
              <a:rPr lang="en-US" dirty="0"/>
              <a:t>.</a:t>
            </a:r>
            <a:endParaRPr lang="en-CA" dirty="0"/>
          </a:p>
          <a:p>
            <a:pPr marL="349250" lvl="1" indent="-171450" eaLnBrk="0" fontAlgn="base" hangingPunct="0">
              <a:buFont typeface="Arial" panose="020B0604020202020204" pitchFamily="34" charset="0"/>
              <a:buChar char="•"/>
            </a:pPr>
            <a:r>
              <a:rPr lang="en-US" dirty="0"/>
              <a:t>To explain it a bit more, the current U of T plan benefit rate – and contribution rates – are a function of the CPP earnings maximum, known as the YMPE. As of 2025, the new CPP earnings maximum, referred to as the YAMPE, will apply and which will be higher than the YMPE .So, with this already in place in the UPP it’s like locking-in an adjustment to reflect changes well in advance of the CPP changes being implemented. Again, really forward thinking. </a:t>
            </a:r>
          </a:p>
          <a:p>
            <a:pPr marL="349250" lvl="1" indent="-171450" eaLnBrk="0" fontAlgn="base" hangingPunct="0">
              <a:buFont typeface="Arial" panose="020B0604020202020204" pitchFamily="34" charset="0"/>
              <a:buChar char="•"/>
            </a:pPr>
            <a:r>
              <a:rPr lang="en-US" dirty="0"/>
              <a:t>The impact of the change will be to partially offset the benefit and contribution increases in the new CPP. Because, without getting into too much detail, our contribution amounts to the plan will actually go down…offsetting CPP contribution increases that will come into play in 2025.</a:t>
            </a:r>
          </a:p>
          <a:p>
            <a:pPr lvl="0" eaLnBrk="0" fontAlgn="base" hangingPunct="0"/>
            <a:r>
              <a:rPr lang="en-US" dirty="0"/>
              <a:t>Earnings: </a:t>
            </a:r>
          </a:p>
          <a:p>
            <a:pPr marL="171450" lvl="0" indent="-171450" eaLnBrk="0" fontAlgn="base" hangingPunct="0">
              <a:buFont typeface="Arial" panose="020B0604020202020204" pitchFamily="34" charset="0"/>
              <a:buChar char="•"/>
            </a:pPr>
            <a:r>
              <a:rPr lang="en-US" dirty="0"/>
              <a:t>Based on BEST average years, not FINAL average years. This is really important as our salaries don’t go on a nice even increase like the faculty</a:t>
            </a:r>
            <a:endParaRPr lang="en-CA" dirty="0"/>
          </a:p>
          <a:p>
            <a:pPr lvl="0" eaLnBrk="0" fontAlgn="base" hangingPunct="0"/>
            <a:r>
              <a:rPr lang="en-CA" dirty="0"/>
              <a:t>Earnings calculation:</a:t>
            </a:r>
          </a:p>
          <a:p>
            <a:pPr marL="171450" lvl="0" indent="-171450" eaLnBrk="0" fontAlgn="base" hangingPunct="0">
              <a:buFont typeface="Arial" panose="020B0604020202020204" pitchFamily="34" charset="0"/>
              <a:buChar char="•"/>
            </a:pPr>
            <a:r>
              <a:rPr lang="en-US" dirty="0"/>
              <a:t>The averaging period to determine the salary for the pension formula is changing. </a:t>
            </a:r>
          </a:p>
          <a:p>
            <a:pPr marL="171450" lvl="0" indent="-171450" eaLnBrk="0" fontAlgn="base" hangingPunct="0">
              <a:buFont typeface="Arial" panose="020B0604020202020204" pitchFamily="34" charset="0"/>
              <a:buChar char="•"/>
            </a:pPr>
            <a:r>
              <a:rPr lang="en-US" dirty="0"/>
              <a:t>Now, the average is based on your based on your </a:t>
            </a:r>
            <a:r>
              <a:rPr lang="en-US" i="1" dirty="0"/>
              <a:t>best 36 months </a:t>
            </a:r>
            <a:r>
              <a:rPr lang="en-US" dirty="0"/>
              <a:t>non-continuous service. </a:t>
            </a:r>
          </a:p>
          <a:p>
            <a:pPr marL="171450" lvl="0" indent="-171450" eaLnBrk="0" fontAlgn="base" hangingPunct="0">
              <a:buFont typeface="Arial" panose="020B0604020202020204" pitchFamily="34" charset="0"/>
              <a:buChar char="•"/>
            </a:pPr>
            <a:r>
              <a:rPr lang="en-US" dirty="0"/>
              <a:t>The new plan keeps the same % to calculate your pension, but the averaging period is now longer - best 48 months</a:t>
            </a:r>
            <a:r>
              <a:rPr lang="en-US" i="1" dirty="0"/>
              <a:t>. </a:t>
            </a:r>
            <a:r>
              <a:rPr lang="en-US" dirty="0"/>
              <a:t>Once again, this averaging change will only apply to years AFTER the start of the plan</a:t>
            </a:r>
            <a:r>
              <a:rPr lang="en-US"/>
              <a:t>. </a:t>
            </a:r>
            <a:endParaRPr lang="en-CA" dirty="0"/>
          </a:p>
        </p:txBody>
      </p:sp>
      <p:sp>
        <p:nvSpPr>
          <p:cNvPr id="4" name="Slide Number Placeholder 3"/>
          <p:cNvSpPr>
            <a:spLocks noGrp="1"/>
          </p:cNvSpPr>
          <p:nvPr>
            <p:ph type="sldNum" sz="quarter" idx="10"/>
          </p:nvPr>
        </p:nvSpPr>
        <p:spPr/>
        <p:txBody>
          <a:bodyPr/>
          <a:lstStyle/>
          <a:p>
            <a:pPr>
              <a:defRPr/>
            </a:pPr>
            <a:fld id="{0BB0228F-BC85-4343-9F49-6F96318605A1}" type="slidenum">
              <a:rPr lang="en-US" smtClean="0"/>
              <a:pPr>
                <a:defRPr/>
              </a:pPr>
              <a:t>11</a:t>
            </a:fld>
            <a:endParaRPr lang="en-US" dirty="0"/>
          </a:p>
        </p:txBody>
      </p:sp>
    </p:spTree>
    <p:extLst>
      <p:ext uri="{BB962C8B-B14F-4D97-AF65-F5344CB8AC3E}">
        <p14:creationId xmlns:p14="http://schemas.microsoft.com/office/powerpoint/2010/main" val="3998771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Indexing:</a:t>
            </a:r>
          </a:p>
          <a:p>
            <a:pPr marL="171450" lvl="0" indent="-171450" eaLnBrk="0" fontAlgn="base" hangingPunct="0">
              <a:buFont typeface="Arial" panose="020B0604020202020204" pitchFamily="34" charset="0"/>
              <a:buChar char="•"/>
            </a:pPr>
            <a:r>
              <a:rPr lang="en-US" dirty="0"/>
              <a:t>This protects your pension from inflation</a:t>
            </a:r>
            <a:endParaRPr lang="en-CA" dirty="0"/>
          </a:p>
          <a:p>
            <a:pPr marL="171450" lvl="0" indent="-171450" eaLnBrk="0" fontAlgn="base" hangingPunct="0">
              <a:buFont typeface="Arial" panose="020B0604020202020204" pitchFamily="34" charset="0"/>
              <a:buChar char="•"/>
            </a:pPr>
            <a:r>
              <a:rPr lang="en-CA" dirty="0"/>
              <a:t>C</a:t>
            </a:r>
            <a:r>
              <a:rPr lang="en-US" dirty="0" err="1"/>
              <a:t>urrent</a:t>
            </a:r>
            <a:r>
              <a:rPr lang="en-US" dirty="0"/>
              <a:t> indexing is guaranteed, but there is a cap. </a:t>
            </a:r>
          </a:p>
          <a:p>
            <a:pPr marL="171450" lvl="0" indent="-171450" eaLnBrk="0" fontAlgn="base" hangingPunct="0">
              <a:buFont typeface="Arial" panose="020B0604020202020204" pitchFamily="34" charset="0"/>
              <a:buChar char="•"/>
            </a:pPr>
            <a:r>
              <a:rPr lang="en-US" dirty="0"/>
              <a:t>In the UPP,  indexing with no cap is locked in for the first 7 years of the plan.  After that, it is conditional. </a:t>
            </a:r>
          </a:p>
          <a:p>
            <a:pPr marL="171450" lvl="0" indent="-171450" eaLnBrk="0" fontAlgn="base" hangingPunct="0">
              <a:buFont typeface="Arial" panose="020B0604020202020204" pitchFamily="34" charset="0"/>
              <a:buChar char="•"/>
            </a:pPr>
            <a:r>
              <a:rPr lang="en-US" dirty="0"/>
              <a:t>If the plan is fully funded, indexing with no cap continues, but if the plan funding drops and it   needs to look for ways to make up the difference, reducing indexing or cutting it for a period of time is one of the options that exists. This would be temporary and any missed indexing would be made up when funding improves.</a:t>
            </a:r>
            <a:endParaRPr lang="en-CA" dirty="0"/>
          </a:p>
          <a:p>
            <a:pPr marL="171450" indent="-171450" eaLnBrk="0" fontAlgn="base" hangingPunct="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0BB0228F-BC85-4343-9F49-6F96318605A1}" type="slidenum">
              <a:rPr lang="en-US" smtClean="0"/>
              <a:pPr>
                <a:defRPr/>
              </a:pPr>
              <a:t>12</a:t>
            </a:fld>
            <a:endParaRPr lang="en-US" dirty="0"/>
          </a:p>
        </p:txBody>
      </p:sp>
    </p:spTree>
    <p:extLst>
      <p:ext uri="{BB962C8B-B14F-4D97-AF65-F5344CB8AC3E}">
        <p14:creationId xmlns:p14="http://schemas.microsoft.com/office/powerpoint/2010/main" val="2513236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r>
              <a:rPr lang="en-US" dirty="0"/>
              <a:t>EURD:</a:t>
            </a:r>
          </a:p>
          <a:p>
            <a:pPr marL="171450" lvl="0" indent="-171450" eaLnBrk="0" fontAlgn="base" hangingPunct="0">
              <a:buFont typeface="Arial" panose="020B0604020202020204" pitchFamily="34" charset="0"/>
              <a:buChar char="•"/>
            </a:pPr>
            <a:r>
              <a:rPr lang="en-US" dirty="0"/>
              <a:t>The reduction is not on all your years of service – just on post-inception of the UPP.</a:t>
            </a:r>
          </a:p>
          <a:p>
            <a:pPr marL="171450" lvl="0" indent="-171450" eaLnBrk="0" fontAlgn="base" hangingPunct="0">
              <a:buFont typeface="Arial" panose="020B0604020202020204" pitchFamily="34" charset="0"/>
              <a:buChar char="•"/>
            </a:pPr>
            <a:r>
              <a:rPr lang="en-US" b="1" dirty="0"/>
              <a:t>The REALLY great news</a:t>
            </a:r>
            <a:r>
              <a:rPr lang="en-US" dirty="0"/>
              <a:t>? The EURD provision is staying exactly the same </a:t>
            </a:r>
            <a:endParaRPr lang="en-CA" dirty="0"/>
          </a:p>
          <a:p>
            <a:pPr eaLnBrk="0" fontAlgn="base" hangingPunct="0"/>
            <a:r>
              <a:rPr lang="en-US" dirty="0"/>
              <a:t> </a:t>
            </a:r>
            <a:endParaRPr lang="en-CA" dirty="0"/>
          </a:p>
          <a:p>
            <a:pPr eaLnBrk="0" fontAlgn="base" hangingPunct="0"/>
            <a:r>
              <a:rPr lang="en-US" dirty="0"/>
              <a:t>Grandparenting:</a:t>
            </a:r>
          </a:p>
          <a:p>
            <a:pPr marL="171450" indent="-171450" eaLnBrk="0" fontAlgn="base" hangingPunct="0">
              <a:buFont typeface="Arial" panose="020B0604020202020204" pitchFamily="34" charset="0"/>
              <a:buChar char="•"/>
            </a:pPr>
            <a:r>
              <a:rPr lang="en-US" dirty="0"/>
              <a:t>There is still grandparenting, for people in other plans (Guelph, U of T PMs), so that’s why it still appears on the slide. </a:t>
            </a:r>
          </a:p>
          <a:p>
            <a:pPr marL="171450" indent="-171450" eaLnBrk="0" fontAlgn="base" hangingPunct="0">
              <a:buFont typeface="Arial" panose="020B0604020202020204" pitchFamily="34" charset="0"/>
              <a:buChar char="•"/>
            </a:pPr>
            <a:r>
              <a:rPr lang="en-US" dirty="0"/>
              <a:t>However, the terms are now exactly the same as in our current plan, so there’s no need to worry about how old you’ll be at the start of the plan. </a:t>
            </a:r>
            <a:endParaRPr lang="en-CA" dirty="0"/>
          </a:p>
          <a:p>
            <a:endParaRPr lang="en-CA" dirty="0"/>
          </a:p>
        </p:txBody>
      </p:sp>
      <p:sp>
        <p:nvSpPr>
          <p:cNvPr id="4" name="Slide Number Placeholder 3"/>
          <p:cNvSpPr>
            <a:spLocks noGrp="1"/>
          </p:cNvSpPr>
          <p:nvPr>
            <p:ph type="sldNum" sz="quarter" idx="5"/>
          </p:nvPr>
        </p:nvSpPr>
        <p:spPr/>
        <p:txBody>
          <a:bodyPr/>
          <a:lstStyle/>
          <a:p>
            <a:fld id="{ADCEE357-BDB6-E744-8890-1E290B71AC5B}" type="slidenum">
              <a:rPr lang="en-US" smtClean="0"/>
              <a:t>13</a:t>
            </a:fld>
            <a:endParaRPr lang="en-US"/>
          </a:p>
        </p:txBody>
      </p:sp>
    </p:spTree>
    <p:extLst>
      <p:ext uri="{BB962C8B-B14F-4D97-AF65-F5344CB8AC3E}">
        <p14:creationId xmlns:p14="http://schemas.microsoft.com/office/powerpoint/2010/main" val="2667439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Survivor benefits:</a:t>
            </a:r>
          </a:p>
          <a:p>
            <a:pPr marL="171450" lvl="0" indent="-171450">
              <a:buFont typeface="Arial" panose="020B0604020202020204" pitchFamily="34" charset="0"/>
              <a:buChar char="•"/>
            </a:pPr>
            <a:r>
              <a:rPr lang="en-US" dirty="0"/>
              <a:t>The ‘normal form’ is essentially what’s provided as part of your pension benefits. </a:t>
            </a:r>
            <a:endParaRPr lang="en-CA" dirty="0"/>
          </a:p>
          <a:p>
            <a:pPr marL="349250" lvl="1" indent="-171450">
              <a:buFont typeface="Arial" panose="020B0604020202020204" pitchFamily="34" charset="0"/>
              <a:buChar char="•"/>
            </a:pPr>
            <a:r>
              <a:rPr lang="en-US" dirty="0"/>
              <a:t>The normal form in this plan is Joint &amp;Survivor 50% -- meaning, the pension is paid for your lifetime, and after you die, 50% of your pension amount is then paid to your spouse for his / her lifetime.</a:t>
            </a:r>
            <a:endParaRPr lang="en-CA" dirty="0"/>
          </a:p>
          <a:p>
            <a:pPr marL="349250" lvl="1" indent="-171450">
              <a:buFont typeface="Arial" panose="020B0604020202020204" pitchFamily="34" charset="0"/>
              <a:buChar char="•"/>
            </a:pPr>
            <a:r>
              <a:rPr lang="en-US" dirty="0"/>
              <a:t>However, under the Pension Benefits Act at least 60% of your pension must be paid to your spouse upon your death, </a:t>
            </a:r>
            <a:r>
              <a:rPr lang="en-US" dirty="0">
                <a:highlight>
                  <a:srgbClr val="FFFF00"/>
                </a:highlight>
              </a:rPr>
              <a:t>although both you and your spouse can agree to a lesser percentage.</a:t>
            </a:r>
            <a:endParaRPr lang="en-CA" dirty="0">
              <a:highlight>
                <a:srgbClr val="FFFF00"/>
              </a:highlight>
            </a:endParaRPr>
          </a:p>
          <a:p>
            <a:pPr marL="349250" lvl="1" indent="-171450">
              <a:buFont typeface="Arial" panose="020B0604020202020204" pitchFamily="34" charset="0"/>
              <a:buChar char="•"/>
            </a:pPr>
            <a:r>
              <a:rPr lang="en-US" dirty="0">
                <a:highlight>
                  <a:srgbClr val="FFFF00"/>
                </a:highlight>
              </a:rPr>
              <a:t>Any form of pension payment (i.e., 60% or greater, as the option is available) are available at an actuarial cost. Meaning, your payment will be actuarially adjusted and reduced to ensure that the additional </a:t>
            </a:r>
            <a:r>
              <a:rPr lang="en-US">
                <a:highlight>
                  <a:srgbClr val="FFFF00"/>
                </a:highlight>
              </a:rPr>
              <a:t>percentage above </a:t>
            </a:r>
            <a:r>
              <a:rPr lang="en-US" dirty="0">
                <a:highlight>
                  <a:srgbClr val="FFFF00"/>
                </a:highlight>
              </a:rPr>
              <a:t>50% is available so your spouse will receive the percentage amount you selected after you die.</a:t>
            </a:r>
            <a:endParaRPr lang="en-CA" dirty="0">
              <a:highlight>
                <a:srgbClr val="FFFF00"/>
              </a:highlight>
            </a:endParaRPr>
          </a:p>
          <a:p>
            <a:pPr marL="349250" lvl="1" indent="-171450">
              <a:buFont typeface="Arial" panose="020B0604020202020204" pitchFamily="34" charset="0"/>
              <a:buChar char="•"/>
            </a:pPr>
            <a:r>
              <a:rPr lang="en-US" dirty="0"/>
              <a:t>Keep in mind, when you retire, you’ll be provided with all the options available to you. And, you could decide to have a higher percentage go to your spouse, or with his/her approval, you could opt to stick with 50% or, another form</a:t>
            </a:r>
            <a:r>
              <a:rPr lang="en-US" i="1" dirty="0"/>
              <a:t>. It’s all about financial plan</a:t>
            </a:r>
            <a:r>
              <a:rPr lang="en-US" dirty="0"/>
              <a:t>ning.</a:t>
            </a:r>
            <a:endParaRPr lang="en-CA" dirty="0"/>
          </a:p>
          <a:p>
            <a:pPr marL="171450" indent="-171450">
              <a:buFont typeface="Arial" panose="020B0604020202020204" pitchFamily="34" charset="0"/>
              <a:buChar char="•"/>
            </a:pPr>
            <a:r>
              <a:rPr lang="en-US" dirty="0"/>
              <a:t>No spouse? There’s an improvement over the current plan.</a:t>
            </a:r>
          </a:p>
          <a:p>
            <a:pPr marL="349250" lvl="1" indent="-171450">
              <a:buFont typeface="Arial" panose="020B0604020202020204" pitchFamily="34" charset="0"/>
              <a:buChar char="•"/>
            </a:pPr>
            <a:r>
              <a:rPr lang="en-US" dirty="0"/>
              <a:t>To be clear, your pension will be paid out for your </a:t>
            </a:r>
            <a:r>
              <a:rPr lang="en-US" i="1" dirty="0"/>
              <a:t>entire life</a:t>
            </a:r>
            <a:r>
              <a:rPr lang="en-US" u="sng" dirty="0"/>
              <a:t>. </a:t>
            </a:r>
          </a:p>
          <a:p>
            <a:pPr marL="349250" lvl="1" indent="-171450">
              <a:buFont typeface="Arial" panose="020B0604020202020204" pitchFamily="34" charset="0"/>
              <a:buChar char="•"/>
            </a:pPr>
            <a:r>
              <a:rPr lang="en-US" dirty="0"/>
              <a:t>What this term means, is that if, as a single person, you die early, your estate will be paid the equivalent of 10 years of pension.</a:t>
            </a:r>
          </a:p>
          <a:p>
            <a:pPr marL="349250" lvl="1" indent="-171450">
              <a:buFont typeface="Arial" panose="020B0604020202020204" pitchFamily="34" charset="0"/>
              <a:buChar char="•"/>
            </a:pPr>
            <a:r>
              <a:rPr lang="en-US" dirty="0"/>
              <a:t>Under the current plan, it’s a 5-year guarantee. Under the UPP is a 10-year guarantee.</a:t>
            </a:r>
          </a:p>
          <a:p>
            <a:pPr marL="539750" lvl="1" indent="-171450">
              <a:buFont typeface="Arial" panose="020B0604020202020204" pitchFamily="34" charset="0"/>
              <a:buChar char="•"/>
            </a:pPr>
            <a:r>
              <a:rPr lang="en-US" dirty="0"/>
              <a:t>You get your pension for your </a:t>
            </a:r>
            <a:r>
              <a:rPr lang="en-US" i="1" dirty="0"/>
              <a:t>whole life, </a:t>
            </a:r>
            <a:r>
              <a:rPr lang="en-US" dirty="0"/>
              <a:t>with a minimum guarantee of 10 years.  </a:t>
            </a:r>
            <a:endParaRPr lang="en-CA" dirty="0"/>
          </a:p>
          <a:p>
            <a:endParaRPr lang="en-US" dirty="0"/>
          </a:p>
        </p:txBody>
      </p:sp>
      <p:sp>
        <p:nvSpPr>
          <p:cNvPr id="4" name="Slide Number Placeholder 3"/>
          <p:cNvSpPr>
            <a:spLocks noGrp="1"/>
          </p:cNvSpPr>
          <p:nvPr>
            <p:ph type="sldNum" sz="quarter" idx="10"/>
          </p:nvPr>
        </p:nvSpPr>
        <p:spPr/>
        <p:txBody>
          <a:bodyPr/>
          <a:lstStyle/>
          <a:p>
            <a:pPr>
              <a:defRPr/>
            </a:pPr>
            <a:fld id="{0BB0228F-BC85-4343-9F49-6F96318605A1}" type="slidenum">
              <a:rPr lang="en-US" smtClean="0"/>
              <a:pPr>
                <a:defRPr/>
              </a:pPr>
              <a:t>14</a:t>
            </a:fld>
            <a:endParaRPr lang="en-US" dirty="0"/>
          </a:p>
        </p:txBody>
      </p:sp>
    </p:spTree>
    <p:extLst>
      <p:ext uri="{BB962C8B-B14F-4D97-AF65-F5344CB8AC3E}">
        <p14:creationId xmlns:p14="http://schemas.microsoft.com/office/powerpoint/2010/main" val="4108635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BB0228F-BC85-4343-9F49-6F96318605A1}" type="slidenum">
              <a:rPr lang="en-US" smtClean="0"/>
              <a:pPr/>
              <a:t>15</a:t>
            </a:fld>
            <a:endParaRPr lang="en-US" dirty="0"/>
          </a:p>
        </p:txBody>
      </p:sp>
      <p:sp>
        <p:nvSpPr>
          <p:cNvPr id="10" name="Slide Image Placeholder 9">
            <a:extLst>
              <a:ext uri="{FF2B5EF4-FFF2-40B4-BE49-F238E27FC236}">
                <a16:creationId xmlns:a16="http://schemas.microsoft.com/office/drawing/2014/main" id="{E8DE983B-CBC1-4B99-A8F5-A4271C8AEAA2}"/>
              </a:ext>
            </a:extLst>
          </p:cNvPr>
          <p:cNvSpPr>
            <a:spLocks noGrp="1" noRot="1" noChangeAspect="1"/>
          </p:cNvSpPr>
          <p:nvPr>
            <p:ph type="sldImg"/>
          </p:nvPr>
        </p:nvSpPr>
        <p:spPr/>
      </p:sp>
      <p:sp>
        <p:nvSpPr>
          <p:cNvPr id="11" name="Notes Placeholder 10">
            <a:extLst>
              <a:ext uri="{FF2B5EF4-FFF2-40B4-BE49-F238E27FC236}">
                <a16:creationId xmlns:a16="http://schemas.microsoft.com/office/drawing/2014/main" id="{401BEB6E-21DF-4126-9915-BDB00FFED385}"/>
              </a:ext>
            </a:extLst>
          </p:cNvPr>
          <p:cNvSpPr>
            <a:spLocks noGrp="1"/>
          </p:cNvSpPr>
          <p:nvPr>
            <p:ph type="body" idx="1"/>
          </p:nvPr>
        </p:nvSpPr>
        <p:spPr/>
        <p:txBody>
          <a:bodyPr/>
          <a:lstStyle/>
          <a:p>
            <a:pPr marL="171450" lvl="0" indent="-171450">
              <a:buFont typeface="Arial" panose="020B0604020202020204" pitchFamily="34" charset="0"/>
              <a:buChar char="•"/>
            </a:pPr>
            <a:r>
              <a:rPr lang="en-US" sz="1000" dirty="0"/>
              <a:t>When you leave or retire:</a:t>
            </a:r>
            <a:endParaRPr lang="en-CA" sz="1000" dirty="0"/>
          </a:p>
          <a:p>
            <a:pPr marL="349250" lvl="1" indent="-171450">
              <a:buFont typeface="Arial" panose="020B0604020202020204" pitchFamily="34" charset="0"/>
              <a:buChar char="•"/>
            </a:pPr>
            <a:r>
              <a:rPr lang="en-US" sz="1000" dirty="0"/>
              <a:t>There is a change between the current plan and the proposed plan.</a:t>
            </a:r>
          </a:p>
          <a:p>
            <a:pPr marL="349250" lvl="1" indent="-171450">
              <a:buFont typeface="Arial" panose="020B0604020202020204" pitchFamily="34" charset="0"/>
              <a:buChar char="•"/>
            </a:pPr>
            <a:r>
              <a:rPr lang="en-US" sz="1000" dirty="0"/>
              <a:t>If you are younger than age 55 when you leave, there’s no change – in either instance you can leave your benefits earned to date in the plan as a deferred vested pension; or, you can take the lump sum value and transfer it elsewhere (to a locked-in vehicle)</a:t>
            </a:r>
          </a:p>
          <a:p>
            <a:pPr marL="349250" lvl="1" indent="-171450">
              <a:buFont typeface="Arial" panose="020B0604020202020204" pitchFamily="34" charset="0"/>
              <a:buChar char="•"/>
            </a:pPr>
            <a:r>
              <a:rPr lang="en-US" sz="1000" dirty="0"/>
              <a:t>If you leave the university after 55 (quit, laid off, retire), under the UPP you</a:t>
            </a:r>
            <a:r>
              <a:rPr lang="en-US" sz="1000" i="1" dirty="0"/>
              <a:t> must </a:t>
            </a:r>
            <a:r>
              <a:rPr lang="en-US" sz="1000" dirty="0"/>
              <a:t>keep your pension in the plan – you cannot transfer the lump sum value elsewhere.</a:t>
            </a:r>
          </a:p>
          <a:p>
            <a:pPr marL="171450" indent="-171450">
              <a:buFont typeface="Arial" panose="020B0604020202020204" pitchFamily="34" charset="0"/>
              <a:buChar char="•"/>
            </a:pPr>
            <a:r>
              <a:rPr lang="en-CA" sz="1000" dirty="0"/>
              <a:t>When you join:</a:t>
            </a:r>
          </a:p>
          <a:p>
            <a:pPr marL="349250" lvl="1" indent="-171450">
              <a:buFont typeface="Arial" panose="020B0604020202020204" pitchFamily="34" charset="0"/>
              <a:buChar char="•"/>
            </a:pPr>
            <a:r>
              <a:rPr lang="en-US" sz="1000" dirty="0"/>
              <a:t>There is also a change of when you start. </a:t>
            </a:r>
          </a:p>
          <a:p>
            <a:pPr marL="349250" lvl="1" indent="-171450">
              <a:buFont typeface="Arial" panose="020B0604020202020204" pitchFamily="34" charset="0"/>
              <a:buChar char="•"/>
            </a:pPr>
            <a:r>
              <a:rPr lang="en-US" sz="1000" dirty="0"/>
              <a:t>In the current plan, you can opt out before the age of 35. </a:t>
            </a:r>
          </a:p>
          <a:p>
            <a:pPr marL="349250" lvl="1" indent="-171450">
              <a:buFont typeface="Arial" panose="020B0604020202020204" pitchFamily="34" charset="0"/>
              <a:buChar char="•"/>
            </a:pPr>
            <a:r>
              <a:rPr lang="en-US" sz="1000" dirty="0"/>
              <a:t>In the proposed plan everyone is in when they start working.  </a:t>
            </a:r>
            <a:endParaRPr lang="en-CA" sz="1000" dirty="0"/>
          </a:p>
          <a:p>
            <a:endParaRPr lang="en-CA" dirty="0"/>
          </a:p>
        </p:txBody>
      </p:sp>
    </p:spTree>
    <p:extLst>
      <p:ext uri="{BB962C8B-B14F-4D97-AF65-F5344CB8AC3E}">
        <p14:creationId xmlns:p14="http://schemas.microsoft.com/office/powerpoint/2010/main" val="1121515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BB0228F-BC85-4343-9F49-6F96318605A1}" type="slidenum">
              <a:rPr lang="en-US" smtClean="0"/>
              <a:pPr/>
              <a:t>16</a:t>
            </a:fld>
            <a:endParaRPr lang="en-US" dirty="0"/>
          </a:p>
        </p:txBody>
      </p:sp>
      <p:sp>
        <p:nvSpPr>
          <p:cNvPr id="6" name="Slide Image Placeholder 5">
            <a:extLst>
              <a:ext uri="{FF2B5EF4-FFF2-40B4-BE49-F238E27FC236}">
                <a16:creationId xmlns:a16="http://schemas.microsoft.com/office/drawing/2014/main" id="{0501DCDA-48DF-4E98-88F1-EFA4D323A70B}"/>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4B77CA04-30DE-4BE3-8C46-0CA1734F82F9}"/>
              </a:ext>
            </a:extLst>
          </p:cNvPr>
          <p:cNvSpPr>
            <a:spLocks noGrp="1"/>
          </p:cNvSpPr>
          <p:nvPr>
            <p:ph type="body" idx="1"/>
          </p:nvPr>
        </p:nvSpPr>
        <p:spPr/>
        <p:txBody>
          <a:bodyPr/>
          <a:lstStyle/>
          <a:p>
            <a:pPr lvl="0"/>
            <a:r>
              <a:rPr lang="en-US" dirty="0"/>
              <a:t>Contribution rates:</a:t>
            </a:r>
          </a:p>
          <a:p>
            <a:pPr marL="171450" indent="-171450">
              <a:buFont typeface="Arial" panose="020B0604020202020204" pitchFamily="34" charset="0"/>
              <a:buChar char="•"/>
            </a:pPr>
            <a:r>
              <a:rPr lang="en-US" dirty="0"/>
              <a:t>Subject to certain transitional measures for UPP members, current service contributions at inception for both employers and UPP members will be 9.1%/11.3% of pensionable salary below and above the YMPE.</a:t>
            </a:r>
          </a:p>
          <a:p>
            <a:pPr marL="171450" indent="-171450">
              <a:buFont typeface="Arial" panose="020B0604020202020204" pitchFamily="34" charset="0"/>
              <a:buChar char="•"/>
            </a:pPr>
            <a:r>
              <a:rPr lang="en-US" dirty="0"/>
              <a:t>Because of the integration with the CPP enhancements and use the YAMPE beginning in 2025, what you will see is that your actual contributions </a:t>
            </a:r>
            <a:r>
              <a:rPr lang="en-US" i="1" dirty="0"/>
              <a:t>amount</a:t>
            </a:r>
            <a:r>
              <a:rPr lang="en-US" dirty="0"/>
              <a:t> will decrease in 2025. This change is going to offset contribution increases required when the CPP enhancements are implemented in 2025. </a:t>
            </a:r>
            <a:endParaRPr lang="en-CA" dirty="0"/>
          </a:p>
          <a:p>
            <a:r>
              <a:rPr lang="en-US" dirty="0"/>
              <a:t> </a:t>
            </a:r>
            <a:endParaRPr lang="en-CA" dirty="0"/>
          </a:p>
          <a:p>
            <a:pPr lvl="0"/>
            <a:r>
              <a:rPr lang="en-US" dirty="0"/>
              <a:t>Portability: </a:t>
            </a:r>
          </a:p>
          <a:p>
            <a:pPr marL="171450" lvl="0" indent="-171450">
              <a:buFont typeface="Arial" panose="020B0604020202020204" pitchFamily="34" charset="0"/>
              <a:buChar char="•"/>
            </a:pPr>
            <a:r>
              <a:rPr lang="en-US" dirty="0"/>
              <a:t> This a new feature of a multi-employer plan. </a:t>
            </a:r>
          </a:p>
          <a:p>
            <a:pPr marL="171450" lvl="0" indent="-171450">
              <a:buFont typeface="Arial" panose="020B0604020202020204" pitchFamily="34" charset="0"/>
              <a:buChar char="•"/>
            </a:pPr>
            <a:r>
              <a:rPr lang="en-US" dirty="0"/>
              <a:t>In the UPP, if you move to other universities in the plan during your career, you bring your pension with you. This will be especially attractive as more universities join. </a:t>
            </a:r>
            <a:endParaRPr lang="en-CA" dirty="0"/>
          </a:p>
          <a:p>
            <a:r>
              <a:rPr lang="en-US" dirty="0"/>
              <a:t> </a:t>
            </a:r>
            <a:endParaRPr lang="en-CA" dirty="0"/>
          </a:p>
          <a:p>
            <a:endParaRPr lang="en-CA" dirty="0"/>
          </a:p>
        </p:txBody>
      </p:sp>
    </p:spTree>
    <p:extLst>
      <p:ext uri="{BB962C8B-B14F-4D97-AF65-F5344CB8AC3E}">
        <p14:creationId xmlns:p14="http://schemas.microsoft.com/office/powerpoint/2010/main" val="2776826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CA" dirty="0"/>
              <a:t>This is the timing for next steps.</a:t>
            </a:r>
          </a:p>
          <a:p>
            <a:pPr eaLnBrk="0" fontAlgn="base" hangingPunct="0"/>
            <a:r>
              <a:rPr lang="en-US" dirty="0"/>
              <a:t> </a:t>
            </a:r>
            <a:endParaRPr lang="en-CA" dirty="0"/>
          </a:p>
          <a:p>
            <a:pPr marL="171450" indent="-171450" eaLnBrk="0" fontAlgn="base" hangingPunct="0">
              <a:buFont typeface="Arial" panose="020B0604020202020204" pitchFamily="34" charset="0"/>
              <a:buChar char="•"/>
            </a:pPr>
            <a:r>
              <a:rPr lang="en-US" dirty="0"/>
              <a:t>There will be a ratification process whereby members of each bargaining unit –all of the USW locals and all of the FAs – will be able to take part in democratic votes on moving to the UPP.  </a:t>
            </a:r>
          </a:p>
          <a:p>
            <a:pPr marL="171450" indent="-171450" eaLnBrk="0" fontAlgn="base" hangingPunct="0">
              <a:buFont typeface="Arial" panose="020B0604020202020204" pitchFamily="34" charset="0"/>
              <a:buChar char="•"/>
            </a:pPr>
            <a:r>
              <a:rPr lang="en-US" dirty="0"/>
              <a:t>These votes will likely be held sometime in early 2019. If 50% +1 of the USW members who vote agree to the UPP, then the union will give its consent to join. </a:t>
            </a:r>
            <a:endParaRPr lang="en-CA" dirty="0"/>
          </a:p>
          <a:p>
            <a:pPr marL="171450" indent="-171450" eaLnBrk="0" fontAlgn="base" hangingPunct="0">
              <a:buFont typeface="Arial" panose="020B0604020202020204" pitchFamily="34" charset="0"/>
              <a:buChar char="•"/>
            </a:pPr>
            <a:r>
              <a:rPr lang="en-US" dirty="0"/>
              <a:t>After the vote, there is then a legal requirement under pension law for formal notice to be given to all members in the plan (union, non-union, faculty, retirees). </a:t>
            </a:r>
          </a:p>
          <a:p>
            <a:pPr marL="349250" lvl="1" indent="-171450" eaLnBrk="0" fontAlgn="base" hangingPunct="0">
              <a:buFont typeface="Arial" panose="020B0604020202020204" pitchFamily="34" charset="0"/>
              <a:buChar char="•"/>
            </a:pPr>
            <a:r>
              <a:rPr lang="en-US" dirty="0"/>
              <a:t>Retirees and members who are not in a union will have a mail in ballot to accept or reject the change.  </a:t>
            </a:r>
            <a:endParaRPr lang="en-CA" dirty="0"/>
          </a:p>
          <a:p>
            <a:pPr marL="349250" lvl="1" indent="-171450" eaLnBrk="0" fontAlgn="base" hangingPunct="0">
              <a:buFont typeface="Arial" panose="020B0604020202020204" pitchFamily="34" charset="0"/>
              <a:buChar char="•"/>
            </a:pPr>
            <a:r>
              <a:rPr lang="en-US" dirty="0"/>
              <a:t>If 2/3</a:t>
            </a:r>
            <a:r>
              <a:rPr lang="en-US" baseline="30000" dirty="0"/>
              <a:t>rd</a:t>
            </a:r>
            <a:r>
              <a:rPr lang="en-US" dirty="0"/>
              <a:t>s of all the active members of the plan at U of T consent and no more than 1/3 of the retirees object, the plan moves ahead. </a:t>
            </a:r>
            <a:endParaRPr lang="en-CA" dirty="0"/>
          </a:p>
          <a:p>
            <a:endParaRPr lang="en-U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0BB0228F-BC85-4343-9F49-6F96318605A1}" type="slidenum">
              <a:rPr lang="en-US" smtClean="0"/>
              <a:pPr>
                <a:defRPr/>
              </a:pPr>
              <a:t>17</a:t>
            </a:fld>
            <a:endParaRPr lang="en-US" dirty="0"/>
          </a:p>
        </p:txBody>
      </p:sp>
    </p:spTree>
    <p:extLst>
      <p:ext uri="{BB962C8B-B14F-4D97-AF65-F5344CB8AC3E}">
        <p14:creationId xmlns:p14="http://schemas.microsoft.com/office/powerpoint/2010/main" val="1210245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What do you need to do? &lt;read slide&gt;</a:t>
            </a:r>
          </a:p>
        </p:txBody>
      </p:sp>
      <p:sp>
        <p:nvSpPr>
          <p:cNvPr id="4" name="Slide Number Placeholder 3"/>
          <p:cNvSpPr>
            <a:spLocks noGrp="1"/>
          </p:cNvSpPr>
          <p:nvPr>
            <p:ph type="sldNum" sz="quarter" idx="10"/>
          </p:nvPr>
        </p:nvSpPr>
        <p:spPr/>
        <p:txBody>
          <a:bodyPr/>
          <a:lstStyle/>
          <a:p>
            <a:fld id="{ADCEE357-BDB6-E744-8890-1E290B71AC5B}" type="slidenum">
              <a:rPr lang="en-US" smtClean="0"/>
              <a:t>18</a:t>
            </a:fld>
            <a:endParaRPr lang="en-US"/>
          </a:p>
        </p:txBody>
      </p:sp>
    </p:spTree>
    <p:extLst>
      <p:ext uri="{BB962C8B-B14F-4D97-AF65-F5344CB8AC3E}">
        <p14:creationId xmlns:p14="http://schemas.microsoft.com/office/powerpoint/2010/main" val="1002262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well, please have a look at the UPP website as well as our local’s site for more information – and at the UPP site you can sign up for news and updates.</a:t>
            </a:r>
            <a:endParaRPr lang="en-CA" dirty="0"/>
          </a:p>
          <a:p>
            <a:endParaRPr lang="en-US" dirty="0"/>
          </a:p>
        </p:txBody>
      </p:sp>
      <p:sp>
        <p:nvSpPr>
          <p:cNvPr id="4" name="Slide Number Placeholder 3"/>
          <p:cNvSpPr>
            <a:spLocks noGrp="1"/>
          </p:cNvSpPr>
          <p:nvPr>
            <p:ph type="sldNum" sz="quarter" idx="10"/>
          </p:nvPr>
        </p:nvSpPr>
        <p:spPr/>
        <p:txBody>
          <a:bodyPr/>
          <a:lstStyle/>
          <a:p>
            <a:pPr>
              <a:defRPr/>
            </a:pPr>
            <a:fld id="{0BB0228F-BC85-4343-9F49-6F96318605A1}" type="slidenum">
              <a:rPr lang="en-US" smtClean="0"/>
              <a:pPr>
                <a:defRPr/>
              </a:pPr>
              <a:t>19</a:t>
            </a:fld>
            <a:endParaRPr lang="en-US" dirty="0"/>
          </a:p>
        </p:txBody>
      </p:sp>
    </p:spTree>
    <p:extLst>
      <p:ext uri="{BB962C8B-B14F-4D97-AF65-F5344CB8AC3E}">
        <p14:creationId xmlns:p14="http://schemas.microsoft.com/office/powerpoint/2010/main" val="3545522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we’re going to cover today is the </a:t>
            </a:r>
            <a:r>
              <a:rPr lang="en-US" b="1" dirty="0"/>
              <a:t>Why</a:t>
            </a:r>
            <a:r>
              <a:rPr lang="en-US" dirty="0"/>
              <a:t>, the </a:t>
            </a:r>
            <a:r>
              <a:rPr lang="en-US" b="1" dirty="0"/>
              <a:t>What</a:t>
            </a:r>
            <a:r>
              <a:rPr lang="en-US" dirty="0"/>
              <a:t> and the </a:t>
            </a:r>
            <a:r>
              <a:rPr lang="en-US" b="1" dirty="0"/>
              <a:t>How</a:t>
            </a:r>
            <a:r>
              <a:rPr lang="en-US" dirty="0"/>
              <a:t> of the proposed </a:t>
            </a:r>
            <a:r>
              <a:rPr lang="en-US" b="1" dirty="0"/>
              <a:t>University Pension Plan or UPP</a:t>
            </a:r>
            <a:r>
              <a:rPr lang="en-US" dirty="0"/>
              <a:t>. </a:t>
            </a:r>
            <a:endParaRPr lang="en-CA" dirty="0"/>
          </a:p>
          <a:p>
            <a:endParaRPr lang="en-CA" dirty="0"/>
          </a:p>
        </p:txBody>
      </p:sp>
      <p:sp>
        <p:nvSpPr>
          <p:cNvPr id="4" name="Slide Number Placeholder 3"/>
          <p:cNvSpPr>
            <a:spLocks noGrp="1"/>
          </p:cNvSpPr>
          <p:nvPr>
            <p:ph type="sldNum" sz="quarter" idx="5"/>
          </p:nvPr>
        </p:nvSpPr>
        <p:spPr/>
        <p:txBody>
          <a:bodyPr/>
          <a:lstStyle/>
          <a:p>
            <a:fld id="{ADCEE357-BDB6-E744-8890-1E290B71AC5B}" type="slidenum">
              <a:rPr lang="en-US" smtClean="0"/>
              <a:t>2</a:t>
            </a:fld>
            <a:endParaRPr lang="en-US"/>
          </a:p>
        </p:txBody>
      </p:sp>
    </p:spTree>
    <p:extLst>
      <p:ext uri="{BB962C8B-B14F-4D97-AF65-F5344CB8AC3E}">
        <p14:creationId xmlns:p14="http://schemas.microsoft.com/office/powerpoint/2010/main" val="3280212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DCEE357-BDB6-E744-8890-1E290B71AC5B}" type="slidenum">
              <a:rPr lang="en-US" smtClean="0"/>
              <a:t>20</a:t>
            </a:fld>
            <a:endParaRPr lang="en-US"/>
          </a:p>
        </p:txBody>
      </p:sp>
    </p:spTree>
    <p:extLst>
      <p:ext uri="{BB962C8B-B14F-4D97-AF65-F5344CB8AC3E}">
        <p14:creationId xmlns:p14="http://schemas.microsoft.com/office/powerpoint/2010/main" val="25665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Our current U of T plan is a </a:t>
            </a:r>
            <a:r>
              <a:rPr lang="en-US" b="1" dirty="0"/>
              <a:t>Defined benefit plan. </a:t>
            </a:r>
            <a:r>
              <a:rPr lang="en-US" dirty="0"/>
              <a:t>And it covers only U of T employees – it is a single-employer plan.</a:t>
            </a:r>
            <a:endParaRPr lang="en-CA" dirty="0"/>
          </a:p>
          <a:p>
            <a:pPr marL="171450" indent="-171450">
              <a:buFont typeface="Arial" panose="020B0604020202020204" pitchFamily="34" charset="0"/>
              <a:buChar char="•"/>
            </a:pPr>
            <a:r>
              <a:rPr lang="en-US" dirty="0"/>
              <a:t>A defined benefit plan means that pension income is defined (a certain percentage of your salary x years of service = your pension). The employee contribution is defined, but the employer’s is not. </a:t>
            </a:r>
          </a:p>
          <a:p>
            <a:pPr marL="171450" indent="-171450">
              <a:buFont typeface="Arial" panose="020B0604020202020204" pitchFamily="34" charset="0"/>
              <a:buChar char="•"/>
            </a:pPr>
            <a:r>
              <a:rPr lang="en-US" dirty="0"/>
              <a:t>The key part of a defined benefit plan is that if the pension plan’s assets cannot cover the promised payments to retirees, the plan sponsor – </a:t>
            </a:r>
            <a:r>
              <a:rPr lang="en-US" b="1" dirty="0"/>
              <a:t>in other words, the employer</a:t>
            </a:r>
            <a:r>
              <a:rPr lang="en-US" dirty="0"/>
              <a:t> – must cover the deficit in the plan. </a:t>
            </a:r>
          </a:p>
          <a:p>
            <a:pPr marL="171450" indent="-171450">
              <a:buFont typeface="Arial" panose="020B0604020202020204" pitchFamily="34" charset="0"/>
              <a:buChar char="•"/>
            </a:pPr>
            <a:r>
              <a:rPr lang="en-US" dirty="0"/>
              <a:t>The employer has full control over how the plan is run and how the money is invested. Changes to the pension (such as a change in early retirement or in contribution rates) can sometimes happen during collective bargaining. </a:t>
            </a:r>
          </a:p>
          <a:p>
            <a:pPr marL="171450" indent="-171450">
              <a:buFont typeface="Arial" panose="020B0604020202020204" pitchFamily="34" charset="0"/>
              <a:buChar char="•"/>
            </a:pPr>
            <a:r>
              <a:rPr lang="en-US" dirty="0"/>
              <a:t>The proposed UPP is a </a:t>
            </a:r>
            <a:r>
              <a:rPr lang="en-US" b="1" dirty="0"/>
              <a:t>jointly-sponsored plan, defined benefit pension</a:t>
            </a:r>
            <a:r>
              <a:rPr lang="en-US" dirty="0"/>
              <a:t> plan that will cover multiple universities. </a:t>
            </a:r>
          </a:p>
          <a:p>
            <a:pPr marL="171450" indent="-171450">
              <a:buFont typeface="Arial" panose="020B0604020202020204" pitchFamily="34" charset="0"/>
              <a:buChar char="•"/>
            </a:pPr>
            <a:r>
              <a:rPr lang="en-US" dirty="0"/>
              <a:t>The pension pay-out is calculated the same defined way (% of salary x years of service), but control and decision-making over contribution levels, benefits, investment policy and plan administration is equally shared between employers and employees. </a:t>
            </a:r>
          </a:p>
          <a:p>
            <a:pPr marL="171450" indent="-171450">
              <a:buFont typeface="Arial" panose="020B0604020202020204" pitchFamily="34" charset="0"/>
              <a:buChar char="•"/>
            </a:pPr>
            <a:r>
              <a:rPr lang="en-US" dirty="0"/>
              <a:t>Any changes to the plan are jointly negotiated by employers and unions/faculty associations at the plan’s Sponsor Board. </a:t>
            </a:r>
            <a:endParaRPr lang="en-CA" dirty="0"/>
          </a:p>
        </p:txBody>
      </p:sp>
      <p:sp>
        <p:nvSpPr>
          <p:cNvPr id="4" name="Slide Number Placeholder 3"/>
          <p:cNvSpPr>
            <a:spLocks noGrp="1"/>
          </p:cNvSpPr>
          <p:nvPr>
            <p:ph type="sldNum" sz="quarter" idx="5"/>
          </p:nvPr>
        </p:nvSpPr>
        <p:spPr/>
        <p:txBody>
          <a:bodyPr/>
          <a:lstStyle/>
          <a:p>
            <a:fld id="{ADCEE357-BDB6-E744-8890-1E290B71AC5B}" type="slidenum">
              <a:rPr lang="en-US" smtClean="0"/>
              <a:t>3</a:t>
            </a:fld>
            <a:endParaRPr lang="en-US"/>
          </a:p>
        </p:txBody>
      </p:sp>
    </p:spTree>
    <p:extLst>
      <p:ext uri="{BB962C8B-B14F-4D97-AF65-F5344CB8AC3E}">
        <p14:creationId xmlns:p14="http://schemas.microsoft.com/office/powerpoint/2010/main" val="1159142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71500" y="4473892"/>
            <a:ext cx="5737860" cy="4225608"/>
          </a:xfrm>
        </p:spPr>
        <p:txBody>
          <a:bodyPr/>
          <a:lstStyle/>
          <a:p>
            <a:pPr eaLnBrk="0" fontAlgn="base" hangingPunct="0"/>
            <a:r>
              <a:rPr lang="en-US" sz="900" dirty="0"/>
              <a:t>Why are we proposing this change? </a:t>
            </a:r>
          </a:p>
          <a:p>
            <a:pPr marL="171450" indent="-171450" eaLnBrk="0" fontAlgn="base" hangingPunct="0">
              <a:buFont typeface="Arial" panose="020B0604020202020204" pitchFamily="34" charset="0"/>
              <a:buChar char="•"/>
            </a:pPr>
            <a:r>
              <a:rPr lang="en-US" sz="900" dirty="0"/>
              <a:t>Defined benefit pension plans face </a:t>
            </a:r>
            <a:r>
              <a:rPr lang="en-US" sz="900" b="1" dirty="0"/>
              <a:t>financial pressures</a:t>
            </a:r>
            <a:r>
              <a:rPr lang="en-US" sz="900" dirty="0"/>
              <a:t>: </a:t>
            </a:r>
          </a:p>
          <a:p>
            <a:pPr marL="361950" lvl="1" indent="-171450" eaLnBrk="0" fontAlgn="base" hangingPunct="0">
              <a:buFont typeface="Arial" panose="020B0604020202020204" pitchFamily="34" charset="0"/>
              <a:buChar char="•"/>
            </a:pPr>
            <a:r>
              <a:rPr lang="en-US" sz="900" dirty="0"/>
              <a:t>Retirees are living longer, which means that plans pay pensions for longer periods of time than in the past.  That requires more money from the plan. </a:t>
            </a:r>
          </a:p>
          <a:p>
            <a:pPr marL="361950" indent="-171450" eaLnBrk="0" fontAlgn="base" hangingPunct="0">
              <a:buFont typeface="Arial" panose="020B0604020202020204" pitchFamily="34" charset="0"/>
              <a:buChar char="•"/>
            </a:pPr>
            <a:r>
              <a:rPr lang="en-US" sz="900" dirty="0"/>
              <a:t> We have been in a long period of low interest rates which has a big impact on pension plan finances and makes it difficult for pension funds to rely on normally dependable sources of investment income such as bonds.</a:t>
            </a:r>
            <a:endParaRPr lang="en-CA" sz="900" dirty="0"/>
          </a:p>
          <a:p>
            <a:pPr marL="361950" indent="-171450" eaLnBrk="0" fontAlgn="base" hangingPunct="0">
              <a:buFont typeface="Arial" panose="020B0604020202020204" pitchFamily="34" charset="0"/>
              <a:buChar char="•"/>
            </a:pPr>
            <a:r>
              <a:rPr lang="en-US" sz="900" dirty="0"/>
              <a:t>And anything that increases the volatility of investment returns can badly affect pension plans at any given time. Single-employer plans, given that they are much smaller than multi-employer plans, are more vulnerable in a bad stock market.</a:t>
            </a:r>
            <a:endParaRPr lang="en-CA" sz="900" dirty="0"/>
          </a:p>
          <a:p>
            <a:pPr eaLnBrk="0" fontAlgn="base" hangingPunct="0"/>
            <a:r>
              <a:rPr lang="en-US" sz="900" dirty="0"/>
              <a:t>  </a:t>
            </a:r>
            <a:endParaRPr lang="en-CA" sz="900" dirty="0"/>
          </a:p>
          <a:p>
            <a:pPr marL="171450" indent="-171450" eaLnBrk="0" fontAlgn="base" hangingPunct="0">
              <a:buFont typeface="Arial" panose="020B0604020202020204" pitchFamily="34" charset="0"/>
              <a:buChar char="•"/>
            </a:pPr>
            <a:r>
              <a:rPr lang="en-US" sz="900" dirty="0"/>
              <a:t>Single-employer plans at Ontario universities also face a unique mix of </a:t>
            </a:r>
            <a:r>
              <a:rPr lang="en-US" sz="900" b="1" dirty="0"/>
              <a:t>regulatory</a:t>
            </a:r>
            <a:r>
              <a:rPr lang="en-US" sz="900" dirty="0"/>
              <a:t> pressures. </a:t>
            </a:r>
            <a:endParaRPr lang="en-CA" sz="900" dirty="0"/>
          </a:p>
          <a:p>
            <a:pPr marL="361950" lvl="1" indent="-171450" eaLnBrk="0" fontAlgn="base" hangingPunct="0">
              <a:buFont typeface="Arial" panose="020B0604020202020204" pitchFamily="34" charset="0"/>
              <a:buChar char="•"/>
            </a:pPr>
            <a:r>
              <a:rPr lang="en-US" sz="900" dirty="0"/>
              <a:t>Ontario law requires every </a:t>
            </a:r>
            <a:r>
              <a:rPr lang="en-US" sz="900" u="sng" dirty="0"/>
              <a:t>single employer</a:t>
            </a:r>
            <a:r>
              <a:rPr lang="en-US" sz="900" dirty="0"/>
              <a:t> plan to undergo a “solvency valuation” to determine if the pension fund would have enough money to cover all of its promised payments with its current funds if it ‘terminated’.   This is a “worst-case” scenario – in our case, it assumes that the University ceases operations immediately.  </a:t>
            </a:r>
            <a:endParaRPr lang="en-CA" sz="900" dirty="0"/>
          </a:p>
          <a:p>
            <a:pPr marL="361950" lvl="1" indent="-171450" eaLnBrk="0" fontAlgn="base" hangingPunct="0">
              <a:buFont typeface="Arial" panose="020B0604020202020204" pitchFamily="34" charset="0"/>
              <a:buChar char="•"/>
            </a:pPr>
            <a:r>
              <a:rPr lang="en-US" sz="900" dirty="0"/>
              <a:t>While this solvency requirement might make sense for some private sector employers, many people have recognized that it does not really fit our situation in the post-secondary education sector.  There is little chance that a major Ontario university would cease operations altogether. </a:t>
            </a:r>
            <a:endParaRPr lang="en-CA" sz="900" dirty="0"/>
          </a:p>
          <a:p>
            <a:pPr marL="361950" lvl="1" indent="-171450" eaLnBrk="0" fontAlgn="base" hangingPunct="0">
              <a:buFont typeface="Arial" panose="020B0604020202020204" pitchFamily="34" charset="0"/>
              <a:buChar char="•"/>
            </a:pPr>
            <a:r>
              <a:rPr lang="en-US" sz="900" dirty="0"/>
              <a:t>So, even though that is a remote possibility, the university still has to pay millions in solvency payments. This is money the university has to find – it will come from the U of T budget and we’ll see it in budget cuts which can lead to re-orgs or job cuts or under-staffing or it gives them an excuse to cry poor in collective bargaining. </a:t>
            </a:r>
          </a:p>
          <a:p>
            <a:pPr marL="361950" lvl="1" indent="-171450" eaLnBrk="0" fontAlgn="base" hangingPunct="0">
              <a:buFont typeface="Arial" panose="020B0604020202020204" pitchFamily="34" charset="0"/>
              <a:buChar char="•"/>
            </a:pPr>
            <a:r>
              <a:rPr lang="en-US" sz="900" dirty="0"/>
              <a:t>These solvency funding requirements </a:t>
            </a:r>
            <a:r>
              <a:rPr lang="en-US" sz="900" u="sng" dirty="0"/>
              <a:t>do not apply</a:t>
            </a:r>
            <a:r>
              <a:rPr lang="en-US" sz="900" dirty="0"/>
              <a:t> to jointly sponsored pension plan.  They don’t have to pay them.</a:t>
            </a:r>
            <a:endParaRPr lang="en-CA" sz="900" dirty="0"/>
          </a:p>
          <a:p>
            <a:pPr indent="-266700" eaLnBrk="0" fontAlgn="base" hangingPunct="0">
              <a:buFont typeface="Arial" panose="020B0604020202020204" pitchFamily="34" charset="0"/>
              <a:buChar char="•"/>
            </a:pPr>
            <a:r>
              <a:rPr lang="en-US" sz="900" dirty="0"/>
              <a:t>Next, political pressures- </a:t>
            </a:r>
            <a:endParaRPr lang="en-CA" sz="900" dirty="0"/>
          </a:p>
          <a:p>
            <a:pPr lvl="1" indent="-266700" eaLnBrk="0" fontAlgn="base" hangingPunct="0">
              <a:buFont typeface="Arial" panose="020B0604020202020204" pitchFamily="34" charset="0"/>
              <a:buChar char="•"/>
            </a:pPr>
            <a:r>
              <a:rPr lang="en-US" sz="900" dirty="0"/>
              <a:t>The proportion of employees in Canada who have </a:t>
            </a:r>
            <a:r>
              <a:rPr lang="en-US" sz="900" b="1" i="1" dirty="0"/>
              <a:t>any type</a:t>
            </a:r>
            <a:r>
              <a:rPr lang="en-US" sz="900" dirty="0"/>
              <a:t> of registered workplace pension, whether that is a DC or DB plan, has been in steady decline since the mid-1970s. </a:t>
            </a:r>
          </a:p>
          <a:p>
            <a:pPr lvl="1" indent="-266700" eaLnBrk="0" fontAlgn="base" hangingPunct="0">
              <a:buFont typeface="Arial" panose="020B0604020202020204" pitchFamily="34" charset="0"/>
              <a:buChar char="•"/>
            </a:pPr>
            <a:r>
              <a:rPr lang="en-US" sz="900" dirty="0"/>
              <a:t>In both the public and private sector, employers have been closing or rolling back pensions. They have lowered inflation protection of their plans, reduced the benefit formula and in many cases especially in the private sector, converting to Defined Contribution plans for all new hires.  </a:t>
            </a:r>
            <a:endParaRPr lang="en-CA" sz="900" dirty="0"/>
          </a:p>
          <a:p>
            <a:pPr lvl="1" indent="-266700" eaLnBrk="0" fontAlgn="base" hangingPunct="0">
              <a:buFont typeface="Arial" panose="020B0604020202020204" pitchFamily="34" charset="0"/>
              <a:buChar char="•"/>
            </a:pPr>
            <a:r>
              <a:rPr lang="en-US" sz="900" dirty="0"/>
              <a:t>As DB pensions in the private sector disappear, public sector DB plans start sticking out like a sore thumb. There is  more pressure and scrutiny from government and right wing think tanks as they pay more attention to public sector pensions in general and make the case that public sector workers have it too easy, we have the gold-plated pensions.  </a:t>
            </a:r>
            <a:endParaRPr lang="en-CA" sz="900" dirty="0"/>
          </a:p>
          <a:p>
            <a:pPr eaLnBrk="0" fontAlgn="base" hangingPunct="0"/>
            <a:r>
              <a:rPr lang="en-US" sz="900" dirty="0"/>
              <a:t> </a:t>
            </a:r>
            <a:endParaRPr lang="en-CA" sz="900" dirty="0"/>
          </a:p>
          <a:p>
            <a:pPr eaLnBrk="0" fontAlgn="base" hangingPunct="0"/>
            <a:r>
              <a:rPr lang="en-CA" sz="900" dirty="0"/>
              <a:t> </a:t>
            </a:r>
          </a:p>
          <a:p>
            <a:endParaRPr lang="en-CA" sz="900" dirty="0"/>
          </a:p>
        </p:txBody>
      </p:sp>
      <p:sp>
        <p:nvSpPr>
          <p:cNvPr id="4" name="Slide Number Placeholder 3"/>
          <p:cNvSpPr>
            <a:spLocks noGrp="1"/>
          </p:cNvSpPr>
          <p:nvPr>
            <p:ph type="sldNum" sz="quarter" idx="5"/>
          </p:nvPr>
        </p:nvSpPr>
        <p:spPr/>
        <p:txBody>
          <a:bodyPr/>
          <a:lstStyle/>
          <a:p>
            <a:fld id="{ADCEE357-BDB6-E744-8890-1E290B71AC5B}" type="slidenum">
              <a:rPr lang="en-US" smtClean="0"/>
              <a:t>4</a:t>
            </a:fld>
            <a:endParaRPr lang="en-US"/>
          </a:p>
        </p:txBody>
      </p:sp>
    </p:spTree>
    <p:extLst>
      <p:ext uri="{BB962C8B-B14F-4D97-AF65-F5344CB8AC3E}">
        <p14:creationId xmlns:p14="http://schemas.microsoft.com/office/powerpoint/2010/main" val="3719902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0" fontAlgn="base" hangingPunct="0">
              <a:buFont typeface="Arial" panose="020B0604020202020204" pitchFamily="34" charset="0"/>
              <a:buChar char="•"/>
            </a:pPr>
            <a:r>
              <a:rPr lang="en-US" sz="950" b="1" dirty="0"/>
              <a:t>So, the current situation has a lot of uncertainty</a:t>
            </a:r>
            <a:endParaRPr lang="en-CA" sz="950" b="1" dirty="0"/>
          </a:p>
          <a:p>
            <a:pPr marL="361950" lvl="2" indent="-171450" eaLnBrk="0" fontAlgn="base" hangingPunct="0">
              <a:buFont typeface="Arial" panose="020B0604020202020204" pitchFamily="34" charset="0"/>
              <a:buChar char="•"/>
            </a:pPr>
            <a:r>
              <a:rPr lang="en-US" sz="950" dirty="0"/>
              <a:t>Can U of T afford to continue to pay solvency payments based on a completely hypothetical situation that the entire university is going to go out of business?</a:t>
            </a:r>
            <a:endParaRPr lang="en-CA" sz="950" dirty="0"/>
          </a:p>
          <a:p>
            <a:pPr marL="361950" lvl="2" indent="-171450" eaLnBrk="0" fontAlgn="base" hangingPunct="0">
              <a:buFont typeface="Arial" panose="020B0604020202020204" pitchFamily="34" charset="0"/>
              <a:buChar char="•"/>
            </a:pPr>
            <a:r>
              <a:rPr lang="en-US" sz="950" dirty="0"/>
              <a:t>Can the plan in its current size continue to earn enough investment returns to cover the pensions of more and more retirees who are living longer?</a:t>
            </a:r>
            <a:endParaRPr lang="en-CA" sz="950" dirty="0"/>
          </a:p>
          <a:p>
            <a:pPr marL="361950" lvl="2" indent="-171450" eaLnBrk="0" fontAlgn="base" hangingPunct="0">
              <a:buFont typeface="Arial" panose="020B0604020202020204" pitchFamily="34" charset="0"/>
              <a:buChar char="•"/>
            </a:pPr>
            <a:r>
              <a:rPr lang="en-US" sz="950" dirty="0"/>
              <a:t>Will there be pressure or even legislation from the provincial government at some point forcing public sector single employer DB plans like ours to change to DC or target benefit plans?</a:t>
            </a:r>
            <a:endParaRPr lang="en-CA" sz="950" dirty="0"/>
          </a:p>
          <a:p>
            <a:pPr marL="361950" lvl="2" indent="-171450" eaLnBrk="0" fontAlgn="base" hangingPunct="0">
              <a:buFont typeface="Arial" panose="020B0604020202020204" pitchFamily="34" charset="0"/>
              <a:buChar char="•"/>
            </a:pPr>
            <a:r>
              <a:rPr lang="en-US" sz="950" dirty="0"/>
              <a:t>Our union and others have been watching these trends for several years. </a:t>
            </a:r>
          </a:p>
          <a:p>
            <a:pPr marL="539750" lvl="3" indent="-171450" eaLnBrk="0" fontAlgn="base" hangingPunct="0">
              <a:buFont typeface="Arial" panose="020B0604020202020204" pitchFamily="34" charset="0"/>
              <a:buChar char="•"/>
            </a:pPr>
            <a:r>
              <a:rPr lang="en-US" sz="950" dirty="0"/>
              <a:t>We want to be proactive and to gain control of the pension situation rather than being driven by somebody else’s agenda. </a:t>
            </a:r>
          </a:p>
          <a:p>
            <a:pPr marL="539750" lvl="3" indent="-171450" eaLnBrk="0" fontAlgn="base" hangingPunct="0">
              <a:buFont typeface="Arial" panose="020B0604020202020204" pitchFamily="34" charset="0"/>
              <a:buChar char="•"/>
            </a:pPr>
            <a:r>
              <a:rPr lang="en-US" sz="950" dirty="0"/>
              <a:t>We’ve come to the conclusion that the creation of a new jointly sponsored pension plan is the best way to defend defined-benefit retirement security for our members in the university sector. </a:t>
            </a:r>
            <a:endParaRPr lang="en-CA" sz="950" dirty="0"/>
          </a:p>
          <a:p>
            <a:pPr eaLnBrk="0" fontAlgn="base" hangingPunct="0"/>
            <a:r>
              <a:rPr lang="en-US" sz="950" dirty="0"/>
              <a:t> </a:t>
            </a:r>
            <a:endParaRPr lang="en-CA" sz="950" dirty="0"/>
          </a:p>
          <a:p>
            <a:endParaRPr lang="en-CA" sz="950" dirty="0"/>
          </a:p>
        </p:txBody>
      </p:sp>
      <p:sp>
        <p:nvSpPr>
          <p:cNvPr id="4" name="Slide Number Placeholder 3"/>
          <p:cNvSpPr>
            <a:spLocks noGrp="1"/>
          </p:cNvSpPr>
          <p:nvPr>
            <p:ph type="sldNum" sz="quarter" idx="10"/>
          </p:nvPr>
        </p:nvSpPr>
        <p:spPr/>
        <p:txBody>
          <a:bodyPr/>
          <a:lstStyle/>
          <a:p>
            <a:pPr>
              <a:defRPr/>
            </a:pPr>
            <a:fld id="{0BB0228F-BC85-4343-9F49-6F96318605A1}" type="slidenum">
              <a:rPr lang="en-US" smtClean="0"/>
              <a:pPr>
                <a:defRPr/>
              </a:pPr>
              <a:t>5</a:t>
            </a:fld>
            <a:endParaRPr lang="en-US" dirty="0"/>
          </a:p>
        </p:txBody>
      </p:sp>
    </p:spTree>
    <p:extLst>
      <p:ext uri="{BB962C8B-B14F-4D97-AF65-F5344CB8AC3E}">
        <p14:creationId xmlns:p14="http://schemas.microsoft.com/office/powerpoint/2010/main" val="306934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50" b="1" dirty="0"/>
              <a:t>Why do we see UPP as the solution?</a:t>
            </a:r>
            <a:endParaRPr lang="en-CA" sz="950" dirty="0"/>
          </a:p>
          <a:p>
            <a:r>
              <a:rPr lang="en-US" sz="950" dirty="0"/>
              <a:t>A JSPPs solves some of these problems: </a:t>
            </a:r>
          </a:p>
          <a:p>
            <a:r>
              <a:rPr lang="en-US" sz="950" b="1" dirty="0"/>
              <a:t>Financial pressures</a:t>
            </a:r>
            <a:r>
              <a:rPr lang="en-US" sz="950" dirty="0"/>
              <a:t> </a:t>
            </a:r>
          </a:p>
          <a:p>
            <a:pPr marL="171450" indent="-171450">
              <a:buFont typeface="Arial" panose="020B0604020202020204" pitchFamily="34" charset="0"/>
              <a:buChar char="•"/>
            </a:pPr>
            <a:r>
              <a:rPr lang="en-US" sz="950" dirty="0"/>
              <a:t>there is strength in numbers</a:t>
            </a:r>
            <a:endParaRPr lang="en-CA" sz="950" dirty="0"/>
          </a:p>
          <a:p>
            <a:pPr marL="171450" indent="-171450">
              <a:buFont typeface="Arial" panose="020B0604020202020204" pitchFamily="34" charset="0"/>
              <a:buChar char="•"/>
            </a:pPr>
            <a:r>
              <a:rPr lang="en-US" sz="950" dirty="0"/>
              <a:t>combining the pensions for a number of universities will produce a much bigger pool of assets, and allows the plan to invest at a scale that supports better management of longevity and risk</a:t>
            </a:r>
            <a:endParaRPr lang="en-CA" sz="950" dirty="0"/>
          </a:p>
          <a:p>
            <a:r>
              <a:rPr lang="en-US" sz="950" dirty="0"/>
              <a:t> </a:t>
            </a:r>
            <a:endParaRPr lang="en-CA" sz="950" dirty="0"/>
          </a:p>
          <a:p>
            <a:r>
              <a:rPr lang="en-US" sz="950" b="1" dirty="0"/>
              <a:t>Regulatory pressures</a:t>
            </a:r>
          </a:p>
          <a:p>
            <a:pPr marL="171450" indent="-171450">
              <a:buFont typeface="Arial" panose="020B0604020202020204" pitchFamily="34" charset="0"/>
              <a:buChar char="•"/>
            </a:pPr>
            <a:r>
              <a:rPr lang="en-US" sz="950" dirty="0"/>
              <a:t>JSPPs are exempt from all of the solvency payments required by the Ontario government. No more special payments</a:t>
            </a:r>
            <a:endParaRPr lang="en-CA" sz="950" dirty="0"/>
          </a:p>
          <a:p>
            <a:r>
              <a:rPr lang="en-US" sz="950" dirty="0"/>
              <a:t> </a:t>
            </a:r>
            <a:endParaRPr lang="en-CA" sz="950" dirty="0"/>
          </a:p>
          <a:p>
            <a:r>
              <a:rPr lang="en-US" sz="950" b="1" dirty="0"/>
              <a:t>Political pressures </a:t>
            </a:r>
            <a:endParaRPr lang="en-US" sz="950" dirty="0"/>
          </a:p>
          <a:p>
            <a:pPr marL="171450" indent="-171450">
              <a:buFont typeface="Arial" panose="020B0604020202020204" pitchFamily="34" charset="0"/>
              <a:buChar char="•"/>
            </a:pPr>
            <a:r>
              <a:rPr lang="en-US" sz="950" dirty="0"/>
              <a:t>By moving into a JSPP, we are joining a powerful, successful group of pension plans. Over 60% of Ontario employees are in JSPPs.  There are 1.5 million Ontarians in the 7 largest public sector JSPPs. </a:t>
            </a:r>
          </a:p>
          <a:p>
            <a:pPr marL="171450" indent="-171450">
              <a:buFont typeface="Arial" panose="020B0604020202020204" pitchFamily="34" charset="0"/>
              <a:buChar char="•"/>
            </a:pPr>
            <a:r>
              <a:rPr lang="en-US" sz="950" dirty="0"/>
              <a:t>Their combined assets are $422 billion. These JSPPs have a world-wide reputation for excellence and can provide better protection for members’ rights and benefits than single-employer plans.  </a:t>
            </a:r>
          </a:p>
          <a:p>
            <a:pPr marL="171450" indent="-171450">
              <a:buFont typeface="Arial" panose="020B0604020202020204" pitchFamily="34" charset="0"/>
              <a:buChar char="•"/>
            </a:pPr>
            <a:r>
              <a:rPr lang="en-US" sz="950" dirty="0"/>
              <a:t>They are an Ontario success story and are unlikely to be the target of right-wing governments.</a:t>
            </a:r>
            <a:endParaRPr lang="en-CA" sz="950" dirty="0"/>
          </a:p>
          <a:p>
            <a:r>
              <a:rPr lang="en-US" sz="950" dirty="0"/>
              <a:t> </a:t>
            </a:r>
            <a:endParaRPr lang="en-CA" sz="950" dirty="0"/>
          </a:p>
          <a:p>
            <a:pPr marL="171450" indent="-171450">
              <a:buFont typeface="Arial" panose="020B0604020202020204" pitchFamily="34" charset="0"/>
              <a:buChar char="•"/>
            </a:pPr>
            <a:r>
              <a:rPr lang="en-US" sz="950" dirty="0"/>
              <a:t>Here are a few logos of a few JSPPs that you may have heard of: </a:t>
            </a:r>
          </a:p>
          <a:p>
            <a:pPr marL="361950" lvl="1" indent="-171450">
              <a:buFont typeface="Arial" panose="020B0604020202020204" pitchFamily="34" charset="0"/>
              <a:buChar char="•"/>
            </a:pPr>
            <a:r>
              <a:rPr lang="en-US" sz="950" dirty="0"/>
              <a:t>There is the well-known Ontario Teachers’ Plan; </a:t>
            </a:r>
          </a:p>
          <a:p>
            <a:pPr marL="361950" lvl="1" indent="-171450">
              <a:buFont typeface="Arial" panose="020B0604020202020204" pitchFamily="34" charset="0"/>
              <a:buChar char="•"/>
            </a:pPr>
            <a:r>
              <a:rPr lang="en-US" sz="950" dirty="0"/>
              <a:t>There is OMERS – the plan for employees of Ontario’s municipalities and other local agencies, and </a:t>
            </a:r>
          </a:p>
          <a:p>
            <a:pPr marL="361950" lvl="1" indent="-171450">
              <a:buFont typeface="Arial" panose="020B0604020202020204" pitchFamily="34" charset="0"/>
              <a:buChar char="•"/>
            </a:pPr>
            <a:r>
              <a:rPr lang="en-US" sz="950" dirty="0"/>
              <a:t>There is HOOPP – the plan for employees of hospitals and community health organizations.</a:t>
            </a:r>
            <a:endParaRPr lang="en-CA" sz="950" dirty="0"/>
          </a:p>
          <a:p>
            <a:pPr marL="628650" lvl="1" indent="-171450">
              <a:buFontTx/>
              <a:buChar char="-"/>
            </a:pPr>
            <a:endParaRPr lang="en-CA" sz="950" dirty="0"/>
          </a:p>
        </p:txBody>
      </p:sp>
      <p:sp>
        <p:nvSpPr>
          <p:cNvPr id="4" name="Slide Number Placeholder 3"/>
          <p:cNvSpPr>
            <a:spLocks noGrp="1"/>
          </p:cNvSpPr>
          <p:nvPr>
            <p:ph type="sldNum" sz="quarter" idx="10"/>
          </p:nvPr>
        </p:nvSpPr>
        <p:spPr/>
        <p:txBody>
          <a:bodyPr/>
          <a:lstStyle/>
          <a:p>
            <a:pPr>
              <a:defRPr/>
            </a:pPr>
            <a:fld id="{0BB0228F-BC85-4343-9F49-6F96318605A1}" type="slidenum">
              <a:rPr lang="en-US" smtClean="0"/>
              <a:pPr>
                <a:defRPr/>
              </a:pPr>
              <a:t>6</a:t>
            </a:fld>
            <a:endParaRPr lang="en-US" dirty="0"/>
          </a:p>
        </p:txBody>
      </p:sp>
    </p:spTree>
    <p:extLst>
      <p:ext uri="{BB962C8B-B14F-4D97-AF65-F5344CB8AC3E}">
        <p14:creationId xmlns:p14="http://schemas.microsoft.com/office/powerpoint/2010/main" val="1851331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65871"/>
            <a:ext cx="5608320" cy="3660458"/>
          </a:xfrm>
        </p:spPr>
        <p:txBody>
          <a:bodyPr/>
          <a:lstStyle/>
          <a:p>
            <a:pPr marL="171450" indent="-171450" eaLnBrk="0" fontAlgn="base" hangingPunct="0">
              <a:buFont typeface="Arial" panose="020B0604020202020204" pitchFamily="34" charset="0"/>
              <a:buChar char="•"/>
            </a:pPr>
            <a:r>
              <a:rPr lang="en-US" dirty="0"/>
              <a:t>There is risk in any pension plan and we’ve just laid out some of the risks in our current plan. We could say that this is the employer’s problem and that we don’t have to worry about it. But, the reality is that we’re in the same boat.</a:t>
            </a:r>
          </a:p>
          <a:p>
            <a:pPr marL="171450" indent="-171450" eaLnBrk="0" fontAlgn="base" hangingPunct="0">
              <a:buFont typeface="Arial" panose="020B0604020202020204" pitchFamily="34" charset="0"/>
              <a:buChar char="•"/>
            </a:pPr>
            <a:r>
              <a:rPr lang="en-US" dirty="0"/>
              <a:t>In a JSPP, we’ll be co-captains of the boat. </a:t>
            </a:r>
          </a:p>
          <a:p>
            <a:pPr marL="361950" lvl="1" indent="-171450" eaLnBrk="0" fontAlgn="base" hangingPunct="0">
              <a:buFont typeface="Arial" panose="020B0604020202020204" pitchFamily="34" charset="0"/>
              <a:buChar char="•"/>
            </a:pPr>
            <a:r>
              <a:rPr lang="en-US" dirty="0"/>
              <a:t>If the plan doesn’t earn as much as it should, there may be benefit cutbacks or an increase in contributions may be required.  </a:t>
            </a:r>
          </a:p>
          <a:p>
            <a:pPr marL="361950" lvl="1" indent="-171450" eaLnBrk="0" fontAlgn="base" hangingPunct="0">
              <a:buFont typeface="Arial" panose="020B0604020202020204" pitchFamily="34" charset="0"/>
              <a:buChar char="•"/>
            </a:pPr>
            <a:r>
              <a:rPr lang="en-US" dirty="0"/>
              <a:t>Changes can only be made on a go forward basis – </a:t>
            </a:r>
            <a:r>
              <a:rPr lang="en-US" b="1" dirty="0"/>
              <a:t>past service and accrued benefits can’t be touched.</a:t>
            </a:r>
            <a:r>
              <a:rPr lang="en-US" dirty="0"/>
              <a:t>  If there is a surplus the Employee and Employer sponsors will decide what to do with it. </a:t>
            </a:r>
            <a:endParaRPr lang="en-CA" dirty="0"/>
          </a:p>
          <a:p>
            <a:pPr marL="361950" lvl="1" indent="-171450" eaLnBrk="0" fontAlgn="base" hangingPunct="0">
              <a:buFont typeface="Arial" panose="020B0604020202020204" pitchFamily="34" charset="0"/>
              <a:buChar char="•"/>
            </a:pPr>
            <a:r>
              <a:rPr lang="en-US" dirty="0"/>
              <a:t>Such decisions can only be reached with equal input from the </a:t>
            </a:r>
            <a:r>
              <a:rPr lang="en-US" dirty="0" err="1"/>
              <a:t>labour</a:t>
            </a:r>
            <a:r>
              <a:rPr lang="en-US" dirty="0"/>
              <a:t> side – from plan members' representatives .</a:t>
            </a:r>
            <a:endParaRPr lang="en-CA" dirty="0"/>
          </a:p>
          <a:p>
            <a:pPr marL="266700" indent="-266700" eaLnBrk="0" fontAlgn="base" hangingPunct="0">
              <a:buFont typeface="Arial" panose="020B0604020202020204" pitchFamily="34" charset="0"/>
              <a:buChar char="•"/>
            </a:pPr>
            <a:r>
              <a:rPr lang="en-US" dirty="0"/>
              <a:t>In a single-employer plan like the one we have now,  if it becomes unstable in the long run, we’ll see changes to the plan or to contributions or we’ll see cuts in other areas and we won’t have a lot of say in how that happens. </a:t>
            </a:r>
            <a:endParaRPr lang="en-CA" dirty="0"/>
          </a:p>
          <a:p>
            <a:pPr marL="539750" lvl="1" indent="-266700" eaLnBrk="0" fontAlgn="base" hangingPunct="0">
              <a:buFont typeface="Arial" panose="020B0604020202020204" pitchFamily="34" charset="0"/>
              <a:buChar char="•"/>
            </a:pPr>
            <a:r>
              <a:rPr lang="en-US" dirty="0"/>
              <a:t>In a JSPP, we don’t get a guarantee of totally ‘smooth sailing’ forever, but we become co-captains.  We will be involved in all decisions affecting our plan. </a:t>
            </a:r>
            <a:endParaRPr lang="en-CA" dirty="0"/>
          </a:p>
          <a:p>
            <a:pPr marL="539750" lvl="1" indent="-266700" eaLnBrk="0" fontAlgn="base" hangingPunct="0">
              <a:buFont typeface="Arial" panose="020B0604020202020204" pitchFamily="34" charset="0"/>
              <a:buChar char="•"/>
            </a:pPr>
            <a:r>
              <a:rPr lang="en-US" dirty="0"/>
              <a:t>In a JSPP, we would only pay more if, </a:t>
            </a:r>
            <a:r>
              <a:rPr lang="en-US" b="1" dirty="0"/>
              <a:t>based on the best interests of plan members and the sustainability of our plan</a:t>
            </a:r>
            <a:r>
              <a:rPr lang="en-US" dirty="0"/>
              <a:t>, we decide to do so.</a:t>
            </a:r>
            <a:endParaRPr lang="en-CA" dirty="0"/>
          </a:p>
          <a:p>
            <a:pPr eaLnBrk="0" fontAlgn="base" hangingPunct="0"/>
            <a:r>
              <a:rPr lang="en-US" dirty="0"/>
              <a:t> </a:t>
            </a:r>
            <a:endParaRPr lang="en-CA" dirty="0"/>
          </a:p>
          <a:p>
            <a:endParaRPr lang="en-CA" dirty="0"/>
          </a:p>
        </p:txBody>
      </p:sp>
      <p:sp>
        <p:nvSpPr>
          <p:cNvPr id="4" name="Slide Number Placeholder 3"/>
          <p:cNvSpPr>
            <a:spLocks noGrp="1"/>
          </p:cNvSpPr>
          <p:nvPr>
            <p:ph type="sldNum" sz="quarter" idx="5"/>
          </p:nvPr>
        </p:nvSpPr>
        <p:spPr/>
        <p:txBody>
          <a:bodyPr/>
          <a:lstStyle/>
          <a:p>
            <a:fld id="{ADCEE357-BDB6-E744-8890-1E290B71AC5B}" type="slidenum">
              <a:rPr lang="en-US" smtClean="0"/>
              <a:t>7</a:t>
            </a:fld>
            <a:endParaRPr lang="en-US"/>
          </a:p>
        </p:txBody>
      </p:sp>
    </p:spTree>
    <p:extLst>
      <p:ext uri="{BB962C8B-B14F-4D97-AF65-F5344CB8AC3E}">
        <p14:creationId xmlns:p14="http://schemas.microsoft.com/office/powerpoint/2010/main" val="2820561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0" fontAlgn="base" hangingPunct="0">
              <a:buFont typeface="Arial" panose="020B0604020202020204" pitchFamily="34" charset="0"/>
              <a:buChar char="•"/>
            </a:pPr>
            <a:r>
              <a:rPr lang="en-US" sz="950" dirty="0"/>
              <a:t>The UPP would have two key bodies running the fund.</a:t>
            </a:r>
            <a:endParaRPr lang="en-CA" sz="950" dirty="0"/>
          </a:p>
          <a:p>
            <a:pPr marL="361950" lvl="1" indent="-171450" eaLnBrk="0" fontAlgn="base" hangingPunct="0">
              <a:buFont typeface="Arial" panose="020B0604020202020204" pitchFamily="34" charset="0"/>
              <a:buChar char="•"/>
            </a:pPr>
            <a:r>
              <a:rPr lang="en-US" sz="950" dirty="0"/>
              <a:t>The </a:t>
            </a:r>
            <a:r>
              <a:rPr lang="en-US" sz="950" b="1" dirty="0"/>
              <a:t>UPP Sponsor Board</a:t>
            </a:r>
            <a:r>
              <a:rPr lang="en-US" sz="950" dirty="0"/>
              <a:t> which would be responsible for making any decision as to UPP benefits, contributions and funding and governance policies.  The Sponsor board would have equal representation between its employer sponsor (universities)  and its </a:t>
            </a:r>
            <a:r>
              <a:rPr lang="en-US" sz="950" dirty="0" err="1"/>
              <a:t>labour</a:t>
            </a:r>
            <a:r>
              <a:rPr lang="en-US" sz="950" dirty="0"/>
              <a:t> sponsor (faculty associations and unions).</a:t>
            </a:r>
            <a:endParaRPr lang="en-CA" sz="950" dirty="0"/>
          </a:p>
          <a:p>
            <a:pPr marL="361950" lvl="1" indent="-171450" eaLnBrk="0" fontAlgn="base" hangingPunct="0">
              <a:buFont typeface="Arial" panose="020B0604020202020204" pitchFamily="34" charset="0"/>
              <a:buChar char="•"/>
            </a:pPr>
            <a:r>
              <a:rPr lang="en-US" sz="950" dirty="0"/>
              <a:t>And second, the </a:t>
            </a:r>
            <a:r>
              <a:rPr lang="en-US" sz="950" b="1" dirty="0"/>
              <a:t>UPP Board of Trustees, </a:t>
            </a:r>
            <a:r>
              <a:rPr lang="en-US" sz="950" dirty="0"/>
              <a:t>which sets day-to-day UPP administration via equal representation from universities and unions/faculty associations. There would be a single trustee for unrepresented employees group with no tie-breaking voting power.</a:t>
            </a:r>
            <a:endParaRPr lang="en-CA" sz="950" dirty="0"/>
          </a:p>
          <a:p>
            <a:pPr indent="-266700" eaLnBrk="0" fontAlgn="base" hangingPunct="0">
              <a:buFont typeface="Arial" panose="020B0604020202020204" pitchFamily="34" charset="0"/>
              <a:buChar char="•"/>
            </a:pPr>
            <a:r>
              <a:rPr lang="en-US" sz="950" dirty="0"/>
              <a:t>All of this is fundamentally different from how the current U of T plan is governed. </a:t>
            </a:r>
            <a:endParaRPr lang="en-CA" sz="950" dirty="0"/>
          </a:p>
          <a:p>
            <a:pPr marL="266700" indent="-266700" eaLnBrk="0" fontAlgn="base" hangingPunct="0">
              <a:buFont typeface="Arial" panose="020B0604020202020204" pitchFamily="34" charset="0"/>
              <a:buChar char="•"/>
            </a:pPr>
            <a:r>
              <a:rPr lang="en-US" sz="950" dirty="0"/>
              <a:t>In our current plan, employees (plan members) have no formal role outside the bargaining process, if any.</a:t>
            </a:r>
            <a:endParaRPr lang="en-CA" sz="950" dirty="0"/>
          </a:p>
          <a:p>
            <a:endParaRPr lang="en-CA" sz="950" dirty="0"/>
          </a:p>
        </p:txBody>
      </p:sp>
      <p:sp>
        <p:nvSpPr>
          <p:cNvPr id="4" name="Slide Number Placeholder 3"/>
          <p:cNvSpPr>
            <a:spLocks noGrp="1"/>
          </p:cNvSpPr>
          <p:nvPr>
            <p:ph type="sldNum" sz="quarter" idx="10"/>
          </p:nvPr>
        </p:nvSpPr>
        <p:spPr/>
        <p:txBody>
          <a:bodyPr/>
          <a:lstStyle/>
          <a:p>
            <a:pPr>
              <a:defRPr/>
            </a:pPr>
            <a:fld id="{0BB0228F-BC85-4343-9F49-6F96318605A1}" type="slidenum">
              <a:rPr lang="en-US" smtClean="0"/>
              <a:pPr>
                <a:defRPr/>
              </a:pPr>
              <a:t>8</a:t>
            </a:fld>
            <a:endParaRPr lang="en-US" dirty="0"/>
          </a:p>
        </p:txBody>
      </p:sp>
    </p:spTree>
    <p:extLst>
      <p:ext uri="{BB962C8B-B14F-4D97-AF65-F5344CB8AC3E}">
        <p14:creationId xmlns:p14="http://schemas.microsoft.com/office/powerpoint/2010/main" val="3825029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0" fontAlgn="base" hangingPunct="0">
              <a:buFont typeface="Arial" panose="020B0604020202020204" pitchFamily="34" charset="0"/>
              <a:buChar char="•"/>
            </a:pPr>
            <a:r>
              <a:rPr lang="en-US" dirty="0"/>
              <a:t>So when USW Locals at U of T, Guelph and Queen’s started considering a JSPP, we had some clear goals:</a:t>
            </a:r>
            <a:endParaRPr lang="en-CA" dirty="0"/>
          </a:p>
          <a:p>
            <a:pPr marL="361950" lvl="1" indent="-171450" eaLnBrk="0" fontAlgn="base" hangingPunct="0">
              <a:buFont typeface="Arial" panose="020B0604020202020204" pitchFamily="34" charset="0"/>
              <a:buChar char="•"/>
            </a:pPr>
            <a:r>
              <a:rPr lang="en-US" b="1" dirty="0"/>
              <a:t>Protect the Defined Benefit plan </a:t>
            </a:r>
            <a:r>
              <a:rPr lang="en-US" dirty="0"/>
              <a:t>– no shift to Defined Contribution</a:t>
            </a:r>
          </a:p>
          <a:p>
            <a:pPr marL="361950" lvl="1" indent="-171450" eaLnBrk="0" fontAlgn="base" hangingPunct="0">
              <a:buFont typeface="Arial" panose="020B0604020202020204" pitchFamily="34" charset="0"/>
              <a:buChar char="•"/>
            </a:pPr>
            <a:r>
              <a:rPr lang="en-US" b="1" dirty="0"/>
              <a:t>Long term sustainability</a:t>
            </a:r>
            <a:r>
              <a:rPr lang="en-US" dirty="0"/>
              <a:t> – The plan is fully-funded on day one, there are no onerous solvency payments and the large asset pool will help withstand volatility in the stock market</a:t>
            </a:r>
            <a:endParaRPr lang="en-CA" dirty="0"/>
          </a:p>
          <a:p>
            <a:pPr marL="361950" lvl="1" indent="-171450" eaLnBrk="0" fontAlgn="base" hangingPunct="0">
              <a:buFont typeface="Arial" panose="020B0604020202020204" pitchFamily="34" charset="0"/>
              <a:buChar char="•"/>
            </a:pPr>
            <a:r>
              <a:rPr lang="en-US" b="1" dirty="0"/>
              <a:t>Multi-employer</a:t>
            </a:r>
            <a:r>
              <a:rPr lang="en-US" dirty="0"/>
              <a:t> – U of T, Queens and Guelph to start ensures a larger asset pool which allows greater investment reach and options and </a:t>
            </a:r>
            <a:r>
              <a:rPr lang="en-US" b="1" dirty="0"/>
              <a:t>Open to other universities to join </a:t>
            </a:r>
            <a:r>
              <a:rPr lang="en-US" dirty="0"/>
              <a:t>–this builds the plan and makes the advantage of portability even more attractive- </a:t>
            </a:r>
            <a:endParaRPr lang="en-CA" dirty="0"/>
          </a:p>
          <a:p>
            <a:pPr marL="361950" lvl="1" indent="-171450" eaLnBrk="0" fontAlgn="base" hangingPunct="0">
              <a:buFont typeface="Arial" panose="020B0604020202020204" pitchFamily="34" charset="0"/>
              <a:buChar char="•"/>
            </a:pPr>
            <a:r>
              <a:rPr lang="en-US" b="1" dirty="0"/>
              <a:t>Clean start  - </a:t>
            </a:r>
            <a:r>
              <a:rPr lang="en-US" dirty="0"/>
              <a:t>Binding commitment for universities to pay off </a:t>
            </a:r>
            <a:r>
              <a:rPr lang="en-US" b="1" dirty="0"/>
              <a:t>existing plan’s going concern deficits  we are not on the hook for the university’s past performance</a:t>
            </a:r>
            <a:endParaRPr lang="en-CA" b="1" dirty="0"/>
          </a:p>
          <a:p>
            <a:pPr marL="361950" lvl="1" indent="-171450" eaLnBrk="0" fontAlgn="base" hangingPunct="0">
              <a:buFont typeface="Arial" panose="020B0604020202020204" pitchFamily="34" charset="0"/>
              <a:buChar char="•"/>
            </a:pPr>
            <a:r>
              <a:rPr lang="en-US" dirty="0"/>
              <a:t>Most importantly – an </a:t>
            </a:r>
            <a:r>
              <a:rPr lang="en-US" b="1" dirty="0"/>
              <a:t>equal voice </a:t>
            </a:r>
            <a:r>
              <a:rPr lang="en-US" dirty="0"/>
              <a:t>with the employer in pension governance and administration – a longstanding priority!</a:t>
            </a:r>
            <a:endParaRPr lang="en-CA" dirty="0"/>
          </a:p>
          <a:p>
            <a:endParaRPr lang="en-U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0BB0228F-BC85-4343-9F49-6F96318605A1}" type="slidenum">
              <a:rPr lang="en-US" smtClean="0"/>
              <a:pPr>
                <a:defRPr/>
              </a:pPr>
              <a:t>9</a:t>
            </a:fld>
            <a:endParaRPr lang="en-US" dirty="0"/>
          </a:p>
        </p:txBody>
      </p:sp>
    </p:spTree>
    <p:extLst>
      <p:ext uri="{BB962C8B-B14F-4D97-AF65-F5344CB8AC3E}">
        <p14:creationId xmlns:p14="http://schemas.microsoft.com/office/powerpoint/2010/main" val="27759797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1" y="1504335"/>
            <a:ext cx="9144000" cy="555522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w</a:t>
            </a:r>
          </a:p>
        </p:txBody>
      </p:sp>
      <p:sp>
        <p:nvSpPr>
          <p:cNvPr id="10" name="Title 1"/>
          <p:cNvSpPr>
            <a:spLocks noGrp="1"/>
          </p:cNvSpPr>
          <p:nvPr>
            <p:ph type="title"/>
          </p:nvPr>
        </p:nvSpPr>
        <p:spPr>
          <a:xfrm>
            <a:off x="317500" y="1504335"/>
            <a:ext cx="8509001" cy="2133602"/>
          </a:xfrm>
          <a:prstGeom prst="rect">
            <a:avLst/>
          </a:prstGeom>
        </p:spPr>
        <p:txBody>
          <a:bodyPr anchor="b"/>
          <a:lstStyle>
            <a:lvl1pPr algn="ctr">
              <a:defRPr sz="3800">
                <a:solidFill>
                  <a:srgbClr val="D31C5C"/>
                </a:solidFill>
              </a:defRPr>
            </a:lvl1pPr>
          </a:lstStyle>
          <a:p>
            <a:r>
              <a:rPr lang="en-US" dirty="0"/>
              <a:t>Click to edit Master title style</a:t>
            </a:r>
          </a:p>
        </p:txBody>
      </p:sp>
      <p:sp>
        <p:nvSpPr>
          <p:cNvPr id="11" name="Text Placeholder 2"/>
          <p:cNvSpPr>
            <a:spLocks noGrp="1"/>
          </p:cNvSpPr>
          <p:nvPr>
            <p:ph type="body" idx="1"/>
          </p:nvPr>
        </p:nvSpPr>
        <p:spPr>
          <a:xfrm>
            <a:off x="317500" y="3834582"/>
            <a:ext cx="8509001" cy="2118958"/>
          </a:xfrm>
          <a:prstGeom prst="rect">
            <a:avLst/>
          </a:prstGeom>
        </p:spPr>
        <p:txBody>
          <a:bodyPr>
            <a:normAutofit/>
          </a:bodyPr>
          <a:lstStyle>
            <a:lvl1pPr marL="0" indent="0" algn="ctr">
              <a:buNone/>
              <a:defRPr sz="2200">
                <a:solidFill>
                  <a:srgbClr val="4C545A"/>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pic>
        <p:nvPicPr>
          <p:cNvPr id="4" name="Picture 3">
            <a:extLst>
              <a:ext uri="{FF2B5EF4-FFF2-40B4-BE49-F238E27FC236}">
                <a16:creationId xmlns:a16="http://schemas.microsoft.com/office/drawing/2014/main" id="{668B6BBC-B223-C14C-BB3A-DFC8E0C89E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44778" y="6260832"/>
            <a:ext cx="1054443" cy="491437"/>
          </a:xfrm>
          <a:prstGeom prst="rect">
            <a:avLst/>
          </a:prstGeom>
        </p:spPr>
      </p:pic>
    </p:spTree>
    <p:extLst>
      <p:ext uri="{BB962C8B-B14F-4D97-AF65-F5344CB8AC3E}">
        <p14:creationId xmlns:p14="http://schemas.microsoft.com/office/powerpoint/2010/main" val="3466392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17500" y="258311"/>
            <a:ext cx="8509001" cy="616226"/>
          </a:xfrm>
          <a:prstGeom prst="rect">
            <a:avLst/>
          </a:prstGeom>
        </p:spPr>
        <p:txBody>
          <a:bodyPr vert="horz" lIns="91440" tIns="45720" rIns="91440" bIns="45720" rtlCol="0" anchor="ctr">
            <a:noAutofit/>
          </a:bodyPr>
          <a:lstStyle/>
          <a:p>
            <a:r>
              <a:rPr lang="en-US" dirty="0"/>
              <a:t>Click to edit Master title style</a:t>
            </a:r>
          </a:p>
        </p:txBody>
      </p:sp>
      <p:sp>
        <p:nvSpPr>
          <p:cNvPr id="8" name="Slide Number Placeholder 5"/>
          <p:cNvSpPr>
            <a:spLocks noGrp="1"/>
          </p:cNvSpPr>
          <p:nvPr>
            <p:ph type="sldNum" sz="quarter" idx="4"/>
          </p:nvPr>
        </p:nvSpPr>
        <p:spPr>
          <a:xfrm>
            <a:off x="317500" y="6271683"/>
            <a:ext cx="8509001" cy="298453"/>
          </a:xfrm>
          <a:prstGeom prst="rect">
            <a:avLst/>
          </a:prstGeom>
        </p:spPr>
        <p:txBody>
          <a:bodyPr vert="horz" lIns="91440" tIns="45720" rIns="91440" bIns="45720" rtlCol="0" anchor="ctr"/>
          <a:lstStyle>
            <a:lvl1pPr algn="r">
              <a:defRPr sz="1000">
                <a:solidFill>
                  <a:srgbClr val="F7941F"/>
                </a:solidFill>
                <a:latin typeface="Arial" charset="0"/>
                <a:ea typeface="Arial" charset="0"/>
                <a:cs typeface="Arial" charset="0"/>
              </a:defRPr>
            </a:lvl1pPr>
          </a:lstStyle>
          <a:p>
            <a:fld id="{B39C6098-A31A-2D40-9A37-B407ED0DD679}" type="slidenum">
              <a:rPr lang="en-US" smtClean="0"/>
              <a:pPr/>
              <a:t>‹#›</a:t>
            </a:fld>
            <a:endParaRPr lang="en-US" dirty="0"/>
          </a:p>
        </p:txBody>
      </p:sp>
      <p:sp>
        <p:nvSpPr>
          <p:cNvPr id="13" name="Content Placeholder 3"/>
          <p:cNvSpPr>
            <a:spLocks noGrp="1"/>
          </p:cNvSpPr>
          <p:nvPr>
            <p:ph sz="half" idx="2"/>
          </p:nvPr>
        </p:nvSpPr>
        <p:spPr>
          <a:xfrm>
            <a:off x="317500" y="1504335"/>
            <a:ext cx="8509001" cy="4449204"/>
          </a:xfrm>
          <a:prstGeom prst="rect">
            <a:avLst/>
          </a:prstGeom>
        </p:spPr>
        <p:txBody>
          <a:bodyPr/>
          <a:lstStyle>
            <a:lvl1pPr>
              <a:spcBef>
                <a:spcPts val="300"/>
              </a:spcBef>
              <a:spcAft>
                <a:spcPts val="300"/>
              </a:spcAft>
              <a:defRPr/>
            </a:lvl1pPr>
            <a:lvl2pPr>
              <a:spcBef>
                <a:spcPts val="300"/>
              </a:spcBef>
              <a:spcAft>
                <a:spcPts val="300"/>
              </a:spcAft>
              <a:defRPr/>
            </a:lvl2pPr>
            <a:lvl3pPr>
              <a:spcBef>
                <a:spcPts val="300"/>
              </a:spcBef>
              <a:spcAft>
                <a:spcPts val="300"/>
              </a:spcAft>
              <a:defRPr/>
            </a:lvl3pPr>
            <a:lvl4pPr>
              <a:spcBef>
                <a:spcPts val="300"/>
              </a:spcBef>
              <a:spcAft>
                <a:spcPts val="300"/>
              </a:spcAft>
              <a:defRPr/>
            </a:lvl4pPr>
            <a:lvl5pPr>
              <a:spcBef>
                <a:spcPts val="300"/>
              </a:spcBef>
              <a:spcAft>
                <a:spcPts val="3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2815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500" y="1504335"/>
            <a:ext cx="8509001" cy="2133602"/>
          </a:xfrm>
          <a:prstGeom prst="rect">
            <a:avLst/>
          </a:prstGeom>
        </p:spPr>
        <p:txBody>
          <a:bodyPr anchor="b"/>
          <a:lstStyle>
            <a:lvl1pPr algn="ctr">
              <a:defRPr sz="3750">
                <a:solidFill>
                  <a:srgbClr val="D31C5C"/>
                </a:solidFill>
              </a:defRPr>
            </a:lvl1pPr>
          </a:lstStyle>
          <a:p>
            <a:r>
              <a:rPr lang="en-US" dirty="0"/>
              <a:t>Click to edit Master title style</a:t>
            </a:r>
          </a:p>
        </p:txBody>
      </p:sp>
      <p:sp>
        <p:nvSpPr>
          <p:cNvPr id="3" name="Text Placeholder 2"/>
          <p:cNvSpPr>
            <a:spLocks noGrp="1"/>
          </p:cNvSpPr>
          <p:nvPr>
            <p:ph type="body" idx="1"/>
          </p:nvPr>
        </p:nvSpPr>
        <p:spPr>
          <a:xfrm>
            <a:off x="317500" y="3834582"/>
            <a:ext cx="8509001" cy="2118958"/>
          </a:xfrm>
          <a:prstGeom prst="rect">
            <a:avLst/>
          </a:prstGeom>
        </p:spPr>
        <p:txBody>
          <a:bodyPr/>
          <a:lstStyle>
            <a:lvl1pPr marL="0" indent="0" algn="ctr">
              <a:buNone/>
              <a:defRPr sz="1800">
                <a:solidFill>
                  <a:srgbClr val="4C545A"/>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5" name="Slide Number Placeholder 5"/>
          <p:cNvSpPr>
            <a:spLocks noGrp="1"/>
          </p:cNvSpPr>
          <p:nvPr>
            <p:ph type="sldNum" sz="quarter" idx="4"/>
          </p:nvPr>
        </p:nvSpPr>
        <p:spPr>
          <a:xfrm>
            <a:off x="317500" y="6271683"/>
            <a:ext cx="8509001" cy="298453"/>
          </a:xfrm>
          <a:prstGeom prst="rect">
            <a:avLst/>
          </a:prstGeom>
        </p:spPr>
        <p:txBody>
          <a:bodyPr vert="horz" lIns="91440" tIns="45720" rIns="91440" bIns="45720" rtlCol="0" anchor="ctr"/>
          <a:lstStyle>
            <a:lvl1pPr algn="r">
              <a:defRPr sz="1000">
                <a:solidFill>
                  <a:srgbClr val="F7941F"/>
                </a:solidFill>
                <a:latin typeface="Arial" charset="0"/>
                <a:ea typeface="Arial" charset="0"/>
                <a:cs typeface="Arial" charset="0"/>
              </a:defRPr>
            </a:lvl1pPr>
          </a:lstStyle>
          <a:p>
            <a:fld id="{B39C6098-A31A-2D40-9A37-B407ED0DD679}" type="slidenum">
              <a:rPr lang="en-US" smtClean="0"/>
              <a:pPr/>
              <a:t>‹#›</a:t>
            </a:fld>
            <a:endParaRPr lang="en-US" dirty="0"/>
          </a:p>
        </p:txBody>
      </p:sp>
    </p:spTree>
    <p:extLst>
      <p:ext uri="{BB962C8B-B14F-4D97-AF65-F5344CB8AC3E}">
        <p14:creationId xmlns:p14="http://schemas.microsoft.com/office/powerpoint/2010/main" val="3820368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317500" y="258311"/>
            <a:ext cx="8509001" cy="616226"/>
          </a:xfrm>
          <a:prstGeom prst="rect">
            <a:avLst/>
          </a:prstGeom>
        </p:spPr>
        <p:txBody>
          <a:bodyPr vert="horz" lIns="91440" tIns="45720" rIns="91440" bIns="45720" rtlCol="0" anchor="ctr">
            <a:noAutofit/>
          </a:bodyPr>
          <a:lstStyle/>
          <a:p>
            <a:r>
              <a:rPr lang="en-US" dirty="0"/>
              <a:t>Click to edit Master title style</a:t>
            </a:r>
          </a:p>
        </p:txBody>
      </p:sp>
      <p:sp>
        <p:nvSpPr>
          <p:cNvPr id="11" name="Content Placeholder 3"/>
          <p:cNvSpPr>
            <a:spLocks noGrp="1"/>
          </p:cNvSpPr>
          <p:nvPr>
            <p:ph sz="half" idx="2"/>
          </p:nvPr>
        </p:nvSpPr>
        <p:spPr>
          <a:xfrm>
            <a:off x="317500" y="1504335"/>
            <a:ext cx="4181476" cy="4449204"/>
          </a:xfrm>
          <a:prstGeom prst="rect">
            <a:avLst/>
          </a:prstGeom>
        </p:spPr>
        <p:txBody>
          <a:bodyPr/>
          <a:lstStyle>
            <a:lvl1pPr>
              <a:spcBef>
                <a:spcPts val="300"/>
              </a:spcBef>
              <a:spcAft>
                <a:spcPts val="300"/>
              </a:spcAft>
              <a:defRPr/>
            </a:lvl1pPr>
            <a:lvl2pPr>
              <a:spcBef>
                <a:spcPts val="300"/>
              </a:spcBef>
              <a:spcAft>
                <a:spcPts val="300"/>
              </a:spcAft>
              <a:defRPr/>
            </a:lvl2pPr>
            <a:lvl3pPr>
              <a:spcBef>
                <a:spcPts val="300"/>
              </a:spcBef>
              <a:spcAft>
                <a:spcPts val="300"/>
              </a:spcAft>
              <a:defRPr/>
            </a:lvl3pPr>
            <a:lvl4pPr>
              <a:spcBef>
                <a:spcPts val="300"/>
              </a:spcBef>
              <a:spcAft>
                <a:spcPts val="300"/>
              </a:spcAft>
              <a:defRPr/>
            </a:lvl4pPr>
            <a:lvl5pPr>
              <a:spcBef>
                <a:spcPts val="300"/>
              </a:spcBef>
              <a:spcAft>
                <a:spcPts val="3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5"/>
          <p:cNvSpPr>
            <a:spLocks noGrp="1"/>
          </p:cNvSpPr>
          <p:nvPr>
            <p:ph sz="quarter" idx="4"/>
          </p:nvPr>
        </p:nvSpPr>
        <p:spPr>
          <a:xfrm>
            <a:off x="4629151" y="1504335"/>
            <a:ext cx="4197350" cy="4449204"/>
          </a:xfrm>
          <a:prstGeom prst="rect">
            <a:avLst/>
          </a:prstGeom>
        </p:spPr>
        <p:txBody>
          <a:bodyPr/>
          <a:lstStyle>
            <a:lvl1pPr>
              <a:spcBef>
                <a:spcPts val="300"/>
              </a:spcBef>
              <a:spcAft>
                <a:spcPts val="300"/>
              </a:spcAft>
              <a:defRPr/>
            </a:lvl1pPr>
            <a:lvl2pPr>
              <a:spcBef>
                <a:spcPts val="300"/>
              </a:spcBef>
              <a:spcAft>
                <a:spcPts val="300"/>
              </a:spcAft>
              <a:defRPr/>
            </a:lvl2pPr>
            <a:lvl3pPr>
              <a:spcBef>
                <a:spcPts val="300"/>
              </a:spcBef>
              <a:spcAft>
                <a:spcPts val="300"/>
              </a:spcAft>
              <a:defRPr/>
            </a:lvl3pPr>
            <a:lvl4pPr>
              <a:spcBef>
                <a:spcPts val="300"/>
              </a:spcBef>
              <a:spcAft>
                <a:spcPts val="300"/>
              </a:spcAft>
              <a:defRPr/>
            </a:lvl4pPr>
            <a:lvl5pPr>
              <a:spcBef>
                <a:spcPts val="300"/>
              </a:spcBef>
              <a:spcAft>
                <a:spcPts val="3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a:xfrm>
            <a:off x="317500" y="6271683"/>
            <a:ext cx="8509001" cy="298453"/>
          </a:xfrm>
          <a:prstGeom prst="rect">
            <a:avLst/>
          </a:prstGeom>
        </p:spPr>
        <p:txBody>
          <a:bodyPr vert="horz" lIns="91440" tIns="45720" rIns="91440" bIns="45720" rtlCol="0" anchor="ctr"/>
          <a:lstStyle>
            <a:lvl1pPr algn="r">
              <a:defRPr sz="1000">
                <a:solidFill>
                  <a:srgbClr val="F7941F"/>
                </a:solidFill>
                <a:latin typeface="Arial" charset="0"/>
                <a:ea typeface="Arial" charset="0"/>
                <a:cs typeface="Arial" charset="0"/>
              </a:defRPr>
            </a:lvl1pPr>
          </a:lstStyle>
          <a:p>
            <a:fld id="{B39C6098-A31A-2D40-9A37-B407ED0DD679}" type="slidenum">
              <a:rPr lang="en-US" smtClean="0"/>
              <a:pPr/>
              <a:t>‹#›</a:t>
            </a:fld>
            <a:endParaRPr lang="en-US" dirty="0"/>
          </a:p>
        </p:txBody>
      </p:sp>
    </p:spTree>
    <p:extLst>
      <p:ext uri="{BB962C8B-B14F-4D97-AF65-F5344CB8AC3E}">
        <p14:creationId xmlns:p14="http://schemas.microsoft.com/office/powerpoint/2010/main" val="2388781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7500" y="1504335"/>
            <a:ext cx="4181476" cy="707921"/>
          </a:xfrm>
          <a:prstGeom prst="rect">
            <a:avLst/>
          </a:prstGeom>
        </p:spPr>
        <p:txBody>
          <a:bodyPr anchor="t">
            <a:noAutofit/>
          </a:bodyPr>
          <a:lstStyle>
            <a:lvl1pPr marL="0" indent="0">
              <a:buNone/>
              <a:defRPr sz="2500" b="1">
                <a:solidFill>
                  <a:srgbClr val="D31C5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5" name="Text Placeholder 4"/>
          <p:cNvSpPr>
            <a:spLocks noGrp="1"/>
          </p:cNvSpPr>
          <p:nvPr>
            <p:ph type="body" sz="quarter" idx="3"/>
          </p:nvPr>
        </p:nvSpPr>
        <p:spPr>
          <a:xfrm>
            <a:off x="4629151" y="1504335"/>
            <a:ext cx="4197350" cy="707923"/>
          </a:xfrm>
          <a:prstGeom prst="rect">
            <a:avLst/>
          </a:prstGeom>
        </p:spPr>
        <p:txBody>
          <a:bodyPr anchor="t">
            <a:noAutofit/>
          </a:bodyPr>
          <a:lstStyle>
            <a:lvl1pPr marL="0" indent="0">
              <a:buNone/>
              <a:defRPr sz="2500" b="1">
                <a:solidFill>
                  <a:srgbClr val="D31C5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2" name="Title Placeholder 1"/>
          <p:cNvSpPr>
            <a:spLocks noGrp="1"/>
          </p:cNvSpPr>
          <p:nvPr>
            <p:ph type="title"/>
          </p:nvPr>
        </p:nvSpPr>
        <p:spPr>
          <a:xfrm>
            <a:off x="317500" y="258311"/>
            <a:ext cx="8509001" cy="616226"/>
          </a:xfrm>
          <a:prstGeom prst="rect">
            <a:avLst/>
          </a:prstGeom>
        </p:spPr>
        <p:txBody>
          <a:bodyPr vert="horz" lIns="91440" tIns="45720" rIns="91440" bIns="45720" rtlCol="0" anchor="ctr">
            <a:noAutofit/>
          </a:bodyPr>
          <a:lstStyle/>
          <a:p>
            <a:r>
              <a:rPr lang="en-US" dirty="0"/>
              <a:t>Click to edit Master title style</a:t>
            </a:r>
          </a:p>
        </p:txBody>
      </p:sp>
      <p:sp>
        <p:nvSpPr>
          <p:cNvPr id="8" name="Content Placeholder 3"/>
          <p:cNvSpPr>
            <a:spLocks noGrp="1"/>
          </p:cNvSpPr>
          <p:nvPr>
            <p:ph sz="half" idx="2"/>
          </p:nvPr>
        </p:nvSpPr>
        <p:spPr>
          <a:xfrm>
            <a:off x="317500" y="2399071"/>
            <a:ext cx="4181476" cy="3554467"/>
          </a:xfrm>
          <a:prstGeom prst="rect">
            <a:avLst/>
          </a:prstGeom>
        </p:spPr>
        <p:txBody>
          <a:bodyPr/>
          <a:lstStyle>
            <a:lvl1pPr>
              <a:spcBef>
                <a:spcPts val="300"/>
              </a:spcBef>
              <a:spcAft>
                <a:spcPts val="300"/>
              </a:spcAft>
              <a:defRPr/>
            </a:lvl1pPr>
            <a:lvl2pPr>
              <a:spcBef>
                <a:spcPts val="300"/>
              </a:spcBef>
              <a:spcAft>
                <a:spcPts val="300"/>
              </a:spcAft>
              <a:defRPr/>
            </a:lvl2pPr>
            <a:lvl3pPr>
              <a:spcBef>
                <a:spcPts val="300"/>
              </a:spcBef>
              <a:spcAft>
                <a:spcPts val="300"/>
              </a:spcAft>
              <a:defRPr/>
            </a:lvl3pPr>
            <a:lvl4pPr>
              <a:spcBef>
                <a:spcPts val="300"/>
              </a:spcBef>
              <a:spcAft>
                <a:spcPts val="300"/>
              </a:spcAft>
              <a:defRPr/>
            </a:lvl4pPr>
            <a:lvl5pPr>
              <a:spcBef>
                <a:spcPts val="300"/>
              </a:spcBef>
              <a:spcAft>
                <a:spcPts val="3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5"/>
          <p:cNvSpPr>
            <a:spLocks noGrp="1"/>
          </p:cNvSpPr>
          <p:nvPr>
            <p:ph sz="quarter" idx="4"/>
          </p:nvPr>
        </p:nvSpPr>
        <p:spPr>
          <a:xfrm>
            <a:off x="4629151" y="2399071"/>
            <a:ext cx="4197350" cy="3554468"/>
          </a:xfrm>
          <a:prstGeom prst="rect">
            <a:avLst/>
          </a:prstGeom>
        </p:spPr>
        <p:txBody>
          <a:bodyPr/>
          <a:lstStyle>
            <a:lvl1pPr>
              <a:spcBef>
                <a:spcPts val="300"/>
              </a:spcBef>
              <a:spcAft>
                <a:spcPts val="300"/>
              </a:spcAft>
              <a:defRPr/>
            </a:lvl1pPr>
            <a:lvl2pPr>
              <a:spcBef>
                <a:spcPts val="300"/>
              </a:spcBef>
              <a:spcAft>
                <a:spcPts val="300"/>
              </a:spcAft>
              <a:defRPr/>
            </a:lvl2pPr>
            <a:lvl3pPr>
              <a:spcBef>
                <a:spcPts val="300"/>
              </a:spcBef>
              <a:spcAft>
                <a:spcPts val="300"/>
              </a:spcAft>
              <a:defRPr/>
            </a:lvl3pPr>
            <a:lvl4pPr>
              <a:spcBef>
                <a:spcPts val="300"/>
              </a:spcBef>
              <a:spcAft>
                <a:spcPts val="300"/>
              </a:spcAft>
              <a:defRPr/>
            </a:lvl4pPr>
            <a:lvl5pPr>
              <a:spcBef>
                <a:spcPts val="300"/>
              </a:spcBef>
              <a:spcAft>
                <a:spcPts val="3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10"/>
          </p:nvPr>
        </p:nvSpPr>
        <p:spPr>
          <a:xfrm>
            <a:off x="317500" y="6271683"/>
            <a:ext cx="8509001" cy="298453"/>
          </a:xfrm>
          <a:prstGeom prst="rect">
            <a:avLst/>
          </a:prstGeom>
        </p:spPr>
        <p:txBody>
          <a:bodyPr vert="horz" lIns="91440" tIns="45720" rIns="91440" bIns="45720" rtlCol="0" anchor="ctr"/>
          <a:lstStyle>
            <a:lvl1pPr algn="r">
              <a:defRPr sz="1000">
                <a:solidFill>
                  <a:srgbClr val="F7941F"/>
                </a:solidFill>
                <a:latin typeface="Arial" charset="0"/>
                <a:ea typeface="Arial" charset="0"/>
                <a:cs typeface="Arial" charset="0"/>
              </a:defRPr>
            </a:lvl1pPr>
          </a:lstStyle>
          <a:p>
            <a:fld id="{B39C6098-A31A-2D40-9A37-B407ED0DD679}" type="slidenum">
              <a:rPr lang="en-US" smtClean="0"/>
              <a:pPr/>
              <a:t>‹#›</a:t>
            </a:fld>
            <a:endParaRPr lang="en-US" dirty="0"/>
          </a:p>
        </p:txBody>
      </p:sp>
    </p:spTree>
    <p:extLst>
      <p:ext uri="{BB962C8B-B14F-4D97-AF65-F5344CB8AC3E}">
        <p14:creationId xmlns:p14="http://schemas.microsoft.com/office/powerpoint/2010/main" val="2057552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317501" y="6271683"/>
            <a:ext cx="8509000" cy="298453"/>
          </a:xfrm>
          <a:prstGeom prst="rect">
            <a:avLst/>
          </a:prstGeom>
        </p:spPr>
        <p:txBody>
          <a:bodyPr vert="horz" lIns="91440" tIns="45720" rIns="91440" bIns="45720" rtlCol="0" anchor="ctr"/>
          <a:lstStyle>
            <a:lvl1pPr algn="r">
              <a:defRPr sz="1000">
                <a:solidFill>
                  <a:srgbClr val="F7941F"/>
                </a:solidFill>
                <a:latin typeface="Arial" charset="0"/>
                <a:ea typeface="Arial" charset="0"/>
                <a:cs typeface="Arial" charset="0"/>
              </a:defRPr>
            </a:lvl1pPr>
          </a:lstStyle>
          <a:p>
            <a:fld id="{B39C6098-A31A-2D40-9A37-B407ED0DD679}" type="slidenum">
              <a:rPr lang="en-US" smtClean="0"/>
              <a:pPr/>
              <a:t>‹#›</a:t>
            </a:fld>
            <a:endParaRPr lang="en-US" dirty="0"/>
          </a:p>
        </p:txBody>
      </p:sp>
      <p:sp>
        <p:nvSpPr>
          <p:cNvPr id="9" name="Rectangle 8"/>
          <p:cNvSpPr/>
          <p:nvPr userDrawn="1"/>
        </p:nvSpPr>
        <p:spPr>
          <a:xfrm>
            <a:off x="-1" y="0"/>
            <a:ext cx="9144001" cy="1042782"/>
          </a:xfrm>
          <a:prstGeom prst="rect">
            <a:avLst/>
          </a:prstGeom>
          <a:solidFill>
            <a:srgbClr val="4C5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userDrawn="1"/>
        </p:nvSpPr>
        <p:spPr>
          <a:xfrm>
            <a:off x="-1" y="1020558"/>
            <a:ext cx="9144001" cy="92626"/>
          </a:xfrm>
          <a:prstGeom prst="rect">
            <a:avLst/>
          </a:prstGeom>
          <a:solidFill>
            <a:srgbClr val="F79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D31C5C"/>
              </a:solidFill>
            </a:endParaRPr>
          </a:p>
        </p:txBody>
      </p:sp>
      <p:sp>
        <p:nvSpPr>
          <p:cNvPr id="11" name="Title Placeholder 1"/>
          <p:cNvSpPr>
            <a:spLocks noGrp="1"/>
          </p:cNvSpPr>
          <p:nvPr>
            <p:ph type="title"/>
          </p:nvPr>
        </p:nvSpPr>
        <p:spPr>
          <a:xfrm>
            <a:off x="317500" y="248479"/>
            <a:ext cx="8509001" cy="616226"/>
          </a:xfrm>
          <a:prstGeom prst="rect">
            <a:avLst/>
          </a:prstGeom>
        </p:spPr>
        <p:txBody>
          <a:bodyPr vert="horz" lIns="91440" tIns="45720" rIns="91440" bIns="45720" rtlCol="0" anchor="ctr">
            <a:noAutofit/>
          </a:bodyPr>
          <a:lstStyle/>
          <a:p>
            <a:r>
              <a:rPr lang="en-US" dirty="0"/>
              <a:t>Click to edit Master title style</a:t>
            </a:r>
          </a:p>
        </p:txBody>
      </p:sp>
      <p:sp>
        <p:nvSpPr>
          <p:cNvPr id="12" name="Text Placeholder 2"/>
          <p:cNvSpPr>
            <a:spLocks noGrp="1"/>
          </p:cNvSpPr>
          <p:nvPr>
            <p:ph type="body" idx="1"/>
          </p:nvPr>
        </p:nvSpPr>
        <p:spPr>
          <a:xfrm>
            <a:off x="317500" y="1504335"/>
            <a:ext cx="8509001" cy="44492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6C798B73-4371-5D43-8188-81824788069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04141" y="6194121"/>
            <a:ext cx="980983" cy="457199"/>
          </a:xfrm>
          <a:prstGeom prst="rect">
            <a:avLst/>
          </a:prstGeom>
        </p:spPr>
      </p:pic>
    </p:spTree>
    <p:extLst>
      <p:ext uri="{BB962C8B-B14F-4D97-AF65-F5344CB8AC3E}">
        <p14:creationId xmlns:p14="http://schemas.microsoft.com/office/powerpoint/2010/main" val="39265614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l" defTabSz="685800" rtl="0" eaLnBrk="1" latinLnBrk="0" hangingPunct="1">
        <a:lnSpc>
          <a:spcPct val="90000"/>
        </a:lnSpc>
        <a:spcBef>
          <a:spcPct val="0"/>
        </a:spcBef>
        <a:buNone/>
        <a:defRPr sz="3000" b="1" kern="1200">
          <a:solidFill>
            <a:schemeClr val="bg1"/>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Clr>
          <a:srgbClr val="D31C5C"/>
        </a:buClr>
        <a:buFont typeface="Arial"/>
        <a:buChar char="•"/>
        <a:defRPr sz="250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Clr>
          <a:srgbClr val="D31C5C"/>
        </a:buClr>
        <a:buFont typeface="Arial"/>
        <a:buChar char="•"/>
        <a:defRPr sz="220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Clr>
          <a:srgbClr val="D31C5C"/>
        </a:buClr>
        <a:buFont typeface="Arial"/>
        <a:buChar char="•"/>
        <a:defRPr sz="190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Clr>
          <a:srgbClr val="D31C5C"/>
        </a:buClr>
        <a:buFont typeface="Arial"/>
        <a:buChar char="•"/>
        <a:defRPr sz="160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Clr>
          <a:srgbClr val="D31C5C"/>
        </a:buClr>
        <a:buFont typeface="Arial"/>
        <a:buChar char="•"/>
        <a:defRPr sz="130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universitypension.ca/" TargetMode="External"/><Relationship Id="rId7"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mailto:info@universitypension.ca" TargetMode="External"/><Relationship Id="rId4" Type="http://schemas.openxmlformats.org/officeDocument/2006/relationships/hyperlink" Target="http://www.usw1998.c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28C139-3951-4D7D-8523-50E27959E66C}"/>
              </a:ext>
            </a:extLst>
          </p:cNvPr>
          <p:cNvSpPr>
            <a:spLocks noGrp="1"/>
          </p:cNvSpPr>
          <p:nvPr>
            <p:ph type="title"/>
          </p:nvPr>
        </p:nvSpPr>
        <p:spPr/>
        <p:txBody>
          <a:bodyPr/>
          <a:lstStyle/>
          <a:p>
            <a:r>
              <a:rPr lang="en-CA" dirty="0"/>
              <a:t>The University Pension Plan </a:t>
            </a:r>
            <a:br>
              <a:rPr lang="en-CA" dirty="0"/>
            </a:br>
            <a:r>
              <a:rPr lang="en-CA" dirty="0"/>
              <a:t>and</a:t>
            </a:r>
            <a:br>
              <a:rPr lang="en-CA" dirty="0"/>
            </a:br>
            <a:r>
              <a:rPr lang="en-CA" i="1" dirty="0"/>
              <a:t>your</a:t>
            </a:r>
            <a:r>
              <a:rPr lang="en-CA" dirty="0"/>
              <a:t> retirement future</a:t>
            </a:r>
          </a:p>
        </p:txBody>
      </p:sp>
      <p:sp>
        <p:nvSpPr>
          <p:cNvPr id="3" name="Content Placeholder 2"/>
          <p:cNvSpPr>
            <a:spLocks noGrp="1"/>
          </p:cNvSpPr>
          <p:nvPr>
            <p:ph type="body" idx="1"/>
          </p:nvPr>
        </p:nvSpPr>
        <p:spPr/>
        <p:txBody>
          <a:bodyPr/>
          <a:lstStyle/>
          <a:p>
            <a:r>
              <a:rPr lang="en-US" i="1" dirty="0"/>
              <a:t>Colleen Burke </a:t>
            </a:r>
            <a:r>
              <a:rPr lang="en-US" dirty="0"/>
              <a:t>– President USW Local 1998</a:t>
            </a:r>
          </a:p>
          <a:p>
            <a:r>
              <a:rPr lang="en-US" i="1" dirty="0"/>
              <a:t>Alex McKinnon </a:t>
            </a:r>
            <a:r>
              <a:rPr lang="en-US" dirty="0"/>
              <a:t>– Research Director, USW National Office</a:t>
            </a:r>
            <a:br>
              <a:rPr lang="en-US" dirty="0"/>
            </a:br>
            <a:br>
              <a:rPr lang="en-US" dirty="0"/>
            </a:br>
            <a:r>
              <a:rPr lang="en-US" sz="1400" i="1" dirty="0">
                <a:solidFill>
                  <a:srgbClr val="D31C5C"/>
                </a:solidFill>
              </a:rPr>
              <a:t>November 1, 2018</a:t>
            </a:r>
          </a:p>
        </p:txBody>
      </p:sp>
      <p:sp>
        <p:nvSpPr>
          <p:cNvPr id="4" name="Slide Number Placeholder 3"/>
          <p:cNvSpPr>
            <a:spLocks noGrp="1"/>
          </p:cNvSpPr>
          <p:nvPr>
            <p:ph type="sldNum" sz="quarter" idx="4294967295"/>
          </p:nvPr>
        </p:nvSpPr>
        <p:spPr>
          <a:xfrm>
            <a:off x="0" y="6272213"/>
            <a:ext cx="8509000" cy="298450"/>
          </a:xfrm>
        </p:spPr>
        <p:txBody>
          <a:bodyPr/>
          <a:lstStyle/>
          <a:p>
            <a:pPr>
              <a:defRPr/>
            </a:pPr>
            <a:endParaRPr lang="en-US"/>
          </a:p>
          <a:p>
            <a:pPr>
              <a:defRPr/>
            </a:pPr>
            <a:fld id="{2DB20C1D-B540-4EA9-AD57-DD476619341D}" type="slidenum">
              <a:rPr lang="en-US" smtClean="0"/>
              <a:pPr>
                <a:defRPr/>
              </a:pPr>
              <a:t>1</a:t>
            </a:fld>
            <a:endParaRPr lang="en-US" dirty="0"/>
          </a:p>
        </p:txBody>
      </p:sp>
    </p:spTree>
    <p:extLst>
      <p:ext uri="{BB962C8B-B14F-4D97-AF65-F5344CB8AC3E}">
        <p14:creationId xmlns:p14="http://schemas.microsoft.com/office/powerpoint/2010/main" val="1565387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C70EE-8E51-4FFA-A2F1-AA3968701341}"/>
              </a:ext>
            </a:extLst>
          </p:cNvPr>
          <p:cNvSpPr>
            <a:spLocks noGrp="1"/>
          </p:cNvSpPr>
          <p:nvPr>
            <p:ph type="title"/>
          </p:nvPr>
        </p:nvSpPr>
        <p:spPr/>
        <p:txBody>
          <a:bodyPr/>
          <a:lstStyle/>
          <a:p>
            <a:r>
              <a:rPr lang="en-CA" dirty="0"/>
              <a:t>What this change means for you</a:t>
            </a:r>
          </a:p>
        </p:txBody>
      </p:sp>
      <p:sp>
        <p:nvSpPr>
          <p:cNvPr id="3" name="Slide Number Placeholder 2">
            <a:extLst>
              <a:ext uri="{FF2B5EF4-FFF2-40B4-BE49-F238E27FC236}">
                <a16:creationId xmlns:a16="http://schemas.microsoft.com/office/drawing/2014/main" id="{BF7C9EF5-9619-4263-A941-2D802169C1FE}"/>
              </a:ext>
            </a:extLst>
          </p:cNvPr>
          <p:cNvSpPr>
            <a:spLocks noGrp="1"/>
          </p:cNvSpPr>
          <p:nvPr>
            <p:ph type="sldNum" sz="quarter" idx="4"/>
          </p:nvPr>
        </p:nvSpPr>
        <p:spPr/>
        <p:txBody>
          <a:bodyPr/>
          <a:lstStyle/>
          <a:p>
            <a:fld id="{B39C6098-A31A-2D40-9A37-B407ED0DD679}" type="slidenum">
              <a:rPr lang="en-US" smtClean="0"/>
              <a:pPr/>
              <a:t>10</a:t>
            </a:fld>
            <a:endParaRPr lang="en-US" dirty="0"/>
          </a:p>
        </p:txBody>
      </p:sp>
      <p:pic>
        <p:nvPicPr>
          <p:cNvPr id="6" name="Content Placeholder 5">
            <a:extLst>
              <a:ext uri="{FF2B5EF4-FFF2-40B4-BE49-F238E27FC236}">
                <a16:creationId xmlns:a16="http://schemas.microsoft.com/office/drawing/2014/main" id="{DE495C94-239B-F541-B326-66ED9ABF3FF7}"/>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b="49443"/>
          <a:stretch/>
        </p:blipFill>
        <p:spPr>
          <a:xfrm>
            <a:off x="899719" y="1393622"/>
            <a:ext cx="7344562" cy="5464378"/>
          </a:xfrm>
        </p:spPr>
      </p:pic>
      <p:pic>
        <p:nvPicPr>
          <p:cNvPr id="5" name="Picture 4">
            <a:extLst>
              <a:ext uri="{FF2B5EF4-FFF2-40B4-BE49-F238E27FC236}">
                <a16:creationId xmlns:a16="http://schemas.microsoft.com/office/drawing/2014/main" id="{4BE727CE-D613-DB45-B6BA-4B975108C5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809" y="1796902"/>
            <a:ext cx="786809" cy="1147430"/>
          </a:xfrm>
          <a:prstGeom prst="rect">
            <a:avLst/>
          </a:prstGeom>
        </p:spPr>
      </p:pic>
      <p:pic>
        <p:nvPicPr>
          <p:cNvPr id="8" name="Picture 7">
            <a:extLst>
              <a:ext uri="{FF2B5EF4-FFF2-40B4-BE49-F238E27FC236}">
                <a16:creationId xmlns:a16="http://schemas.microsoft.com/office/drawing/2014/main" id="{7E2918BF-94EF-E549-B311-354E3CD45F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2809" y="3054458"/>
            <a:ext cx="786809" cy="1147430"/>
          </a:xfrm>
          <a:prstGeom prst="rect">
            <a:avLst/>
          </a:prstGeom>
        </p:spPr>
      </p:pic>
      <p:pic>
        <p:nvPicPr>
          <p:cNvPr id="9" name="Picture 8">
            <a:extLst>
              <a:ext uri="{FF2B5EF4-FFF2-40B4-BE49-F238E27FC236}">
                <a16:creationId xmlns:a16="http://schemas.microsoft.com/office/drawing/2014/main" id="{40DAA83C-5ECB-E142-805E-C1E55916B8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9572" y="3831265"/>
            <a:ext cx="786809" cy="1147430"/>
          </a:xfrm>
          <a:prstGeom prst="rect">
            <a:avLst/>
          </a:prstGeom>
        </p:spPr>
      </p:pic>
      <p:sp>
        <p:nvSpPr>
          <p:cNvPr id="10" name="Rectangle 9">
            <a:extLst>
              <a:ext uri="{FF2B5EF4-FFF2-40B4-BE49-F238E27FC236}">
                <a16:creationId xmlns:a16="http://schemas.microsoft.com/office/drawing/2014/main" id="{F7EEF341-A84E-9A43-8FE1-4279F6DF8CEB}"/>
              </a:ext>
            </a:extLst>
          </p:cNvPr>
          <p:cNvSpPr/>
          <p:nvPr/>
        </p:nvSpPr>
        <p:spPr>
          <a:xfrm>
            <a:off x="2580407" y="1796902"/>
            <a:ext cx="1771612" cy="1015663"/>
          </a:xfrm>
          <a:prstGeom prst="rect">
            <a:avLst/>
          </a:prstGeom>
        </p:spPr>
        <p:txBody>
          <a:bodyPr wrap="square">
            <a:spAutoFit/>
          </a:bodyPr>
          <a:lstStyle/>
          <a:p>
            <a:pPr algn="ctr">
              <a:spcBef>
                <a:spcPts val="600"/>
              </a:spcBef>
              <a:spcAft>
                <a:spcPts val="600"/>
              </a:spcAft>
            </a:pPr>
            <a:r>
              <a:rPr lang="en-US" sz="2000" b="1" dirty="0"/>
              <a:t>Past service fully </a:t>
            </a:r>
            <a:br>
              <a:rPr lang="en-US" sz="2000" b="1" dirty="0"/>
            </a:br>
            <a:r>
              <a:rPr lang="en-US" sz="2000" b="1" dirty="0"/>
              <a:t>protected</a:t>
            </a:r>
          </a:p>
        </p:txBody>
      </p:sp>
      <p:sp>
        <p:nvSpPr>
          <p:cNvPr id="11" name="Rectangle 10">
            <a:extLst>
              <a:ext uri="{FF2B5EF4-FFF2-40B4-BE49-F238E27FC236}">
                <a16:creationId xmlns:a16="http://schemas.microsoft.com/office/drawing/2014/main" id="{4D3D2589-C59A-5745-B07F-722891B45191}"/>
              </a:ext>
            </a:extLst>
          </p:cNvPr>
          <p:cNvSpPr/>
          <p:nvPr/>
        </p:nvSpPr>
        <p:spPr>
          <a:xfrm>
            <a:off x="1792966" y="3778366"/>
            <a:ext cx="184730" cy="461665"/>
          </a:xfrm>
          <a:prstGeom prst="rect">
            <a:avLst/>
          </a:prstGeom>
        </p:spPr>
        <p:txBody>
          <a:bodyPr wrap="none">
            <a:spAutoFit/>
          </a:bodyPr>
          <a:lstStyle/>
          <a:p>
            <a:pPr algn="ctr">
              <a:spcBef>
                <a:spcPts val="600"/>
              </a:spcBef>
              <a:spcAft>
                <a:spcPts val="600"/>
              </a:spcAft>
            </a:pPr>
            <a:endParaRPr lang="en-US" sz="2400" dirty="0"/>
          </a:p>
        </p:txBody>
      </p:sp>
      <p:sp>
        <p:nvSpPr>
          <p:cNvPr id="12" name="Rectangle 11">
            <a:extLst>
              <a:ext uri="{FF2B5EF4-FFF2-40B4-BE49-F238E27FC236}">
                <a16:creationId xmlns:a16="http://schemas.microsoft.com/office/drawing/2014/main" id="{ECC8CFFB-820A-EF42-B5D3-35E55ABCA2E0}"/>
              </a:ext>
            </a:extLst>
          </p:cNvPr>
          <p:cNvSpPr/>
          <p:nvPr/>
        </p:nvSpPr>
        <p:spPr>
          <a:xfrm>
            <a:off x="7214119" y="2846071"/>
            <a:ext cx="184730" cy="461665"/>
          </a:xfrm>
          <a:prstGeom prst="rect">
            <a:avLst/>
          </a:prstGeom>
        </p:spPr>
        <p:txBody>
          <a:bodyPr wrap="none">
            <a:spAutoFit/>
          </a:bodyPr>
          <a:lstStyle/>
          <a:p>
            <a:pPr algn="ctr">
              <a:spcBef>
                <a:spcPts val="600"/>
              </a:spcBef>
              <a:spcAft>
                <a:spcPts val="600"/>
              </a:spcAft>
            </a:pPr>
            <a:endParaRPr lang="en-CA" sz="2400" dirty="0"/>
          </a:p>
        </p:txBody>
      </p:sp>
    </p:spTree>
    <p:extLst>
      <p:ext uri="{BB962C8B-B14F-4D97-AF65-F5344CB8AC3E}">
        <p14:creationId xmlns:p14="http://schemas.microsoft.com/office/powerpoint/2010/main" val="418723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set>
                                      <p:cBhvr>
                                        <p:cTn id="8" dur="1" fill="hold">
                                          <p:stCondLst>
                                            <p:cond delay="499"/>
                                          </p:stCondLst>
                                        </p:cTn>
                                        <p:tgtEl>
                                          <p:spTgt spid="5"/>
                                        </p:tgtEl>
                                        <p:attrNameLst>
                                          <p:attrName>style.visibility</p:attrName>
                                        </p:attrNameLst>
                                      </p:cBhvr>
                                      <p:to>
                                        <p:strVal val="hidden"/>
                                      </p:to>
                                    </p:set>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xit" presetSubtype="32" fill="hold" nodeType="clickEffect">
                                  <p:stCondLst>
                                    <p:cond delay="0"/>
                                  </p:stCondLst>
                                  <p:childTnLst>
                                    <p:anim calcmode="lin" valueType="num">
                                      <p:cBhvr>
                                        <p:cTn id="18" dur="500"/>
                                        <p:tgtEl>
                                          <p:spTgt spid="9"/>
                                        </p:tgtEl>
                                        <p:attrNameLst>
                                          <p:attrName>ppt_w</p:attrName>
                                        </p:attrNameLst>
                                      </p:cBhvr>
                                      <p:tavLst>
                                        <p:tav tm="0">
                                          <p:val>
                                            <p:strVal val="ppt_w"/>
                                          </p:val>
                                        </p:tav>
                                        <p:tav tm="100000">
                                          <p:val>
                                            <p:fltVal val="0"/>
                                          </p:val>
                                        </p:tav>
                                      </p:tavLst>
                                    </p:anim>
                                    <p:anim calcmode="lin" valueType="num">
                                      <p:cBhvr>
                                        <p:cTn id="19" dur="500"/>
                                        <p:tgtEl>
                                          <p:spTgt spid="9"/>
                                        </p:tgtEl>
                                        <p:attrNameLst>
                                          <p:attrName>ppt_h</p:attrName>
                                        </p:attrNameLst>
                                      </p:cBhvr>
                                      <p:tavLst>
                                        <p:tav tm="0">
                                          <p:val>
                                            <p:strVal val="ppt_h"/>
                                          </p:val>
                                        </p:tav>
                                        <p:tav tm="100000">
                                          <p:val>
                                            <p:fltVal val="0"/>
                                          </p:val>
                                        </p:tav>
                                      </p:tavLst>
                                    </p:anim>
                                    <p:set>
                                      <p:cBhvr>
                                        <p:cTn id="20" dur="1" fill="hold">
                                          <p:stCondLst>
                                            <p:cond delay="499"/>
                                          </p:stCondLst>
                                        </p:cTn>
                                        <p:tgtEl>
                                          <p:spTgt spid="9"/>
                                        </p:tgtEl>
                                        <p:attrNameLst>
                                          <p:attrName>style.visibility</p:attrName>
                                        </p:attrNameLst>
                                      </p:cBhvr>
                                      <p:to>
                                        <p:strVal val="hidden"/>
                                      </p:to>
                                    </p:set>
                                  </p:childTnLst>
                                </p:cTn>
                              </p:par>
                            </p:childTnLst>
                          </p:cTn>
                        </p:par>
                        <p:par>
                          <p:cTn id="21" fill="hold">
                            <p:stCondLst>
                              <p:cond delay="500"/>
                            </p:stCondLst>
                            <p:childTnLst>
                              <p:par>
                                <p:cTn id="22" presetID="53" presetClass="entr" presetSubtype="16" fill="hold" grpId="0" nodeType="afterEffect" nodePh="1">
                                  <p:stCondLst>
                                    <p:cond delay="0"/>
                                  </p:stCondLst>
                                  <p:endCondLst>
                                    <p:cond evt="begin" delay="0">
                                      <p:tn val="22"/>
                                    </p:cond>
                                  </p:end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xit" presetSubtype="32" fill="hold" nodeType="clickEffect">
                                  <p:stCondLst>
                                    <p:cond delay="0"/>
                                  </p:stCondLst>
                                  <p:childTnLst>
                                    <p:anim calcmode="lin" valueType="num">
                                      <p:cBhvr>
                                        <p:cTn id="30" dur="500"/>
                                        <p:tgtEl>
                                          <p:spTgt spid="8"/>
                                        </p:tgtEl>
                                        <p:attrNameLst>
                                          <p:attrName>ppt_w</p:attrName>
                                        </p:attrNameLst>
                                      </p:cBhvr>
                                      <p:tavLst>
                                        <p:tav tm="0">
                                          <p:val>
                                            <p:strVal val="ppt_w"/>
                                          </p:val>
                                        </p:tav>
                                        <p:tav tm="100000">
                                          <p:val>
                                            <p:fltVal val="0"/>
                                          </p:val>
                                        </p:tav>
                                      </p:tavLst>
                                    </p:anim>
                                    <p:anim calcmode="lin" valueType="num">
                                      <p:cBhvr>
                                        <p:cTn id="31" dur="500"/>
                                        <p:tgtEl>
                                          <p:spTgt spid="8"/>
                                        </p:tgtEl>
                                        <p:attrNameLst>
                                          <p:attrName>ppt_h</p:attrName>
                                        </p:attrNameLst>
                                      </p:cBhvr>
                                      <p:tavLst>
                                        <p:tav tm="0">
                                          <p:val>
                                            <p:strVal val="ppt_h"/>
                                          </p:val>
                                        </p:tav>
                                        <p:tav tm="100000">
                                          <p:val>
                                            <p:fltVal val="0"/>
                                          </p:val>
                                        </p:tav>
                                      </p:tavLst>
                                    </p:anim>
                                    <p:set>
                                      <p:cBhvr>
                                        <p:cTn id="32" dur="1" fill="hold">
                                          <p:stCondLst>
                                            <p:cond delay="499"/>
                                          </p:stCondLst>
                                        </p:cTn>
                                        <p:tgtEl>
                                          <p:spTgt spid="8"/>
                                        </p:tgtEl>
                                        <p:attrNameLst>
                                          <p:attrName>style.visibility</p:attrName>
                                        </p:attrNameLst>
                                      </p:cBhvr>
                                      <p:to>
                                        <p:strVal val="hidden"/>
                                      </p:to>
                                    </p:set>
                                  </p:childTnLst>
                                </p:cTn>
                              </p:par>
                            </p:childTnLst>
                          </p:cTn>
                        </p:par>
                        <p:par>
                          <p:cTn id="33" fill="hold">
                            <p:stCondLst>
                              <p:cond delay="500"/>
                            </p:stCondLst>
                            <p:childTnLst>
                              <p:par>
                                <p:cTn id="34" presetID="53" presetClass="entr" presetSubtype="16" fill="hold" grpId="0" nodeType="afterEffect" nodePh="1">
                                  <p:stCondLst>
                                    <p:cond delay="0"/>
                                  </p:stCondLst>
                                  <p:endCondLst>
                                    <p:cond evt="begin" delay="0">
                                      <p:tn val="34"/>
                                    </p:cond>
                                  </p:end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3C256-C301-42AB-A16B-5B8EEB125A25}"/>
              </a:ext>
            </a:extLst>
          </p:cNvPr>
          <p:cNvSpPr>
            <a:spLocks noGrp="1"/>
          </p:cNvSpPr>
          <p:nvPr>
            <p:ph type="title"/>
          </p:nvPr>
        </p:nvSpPr>
        <p:spPr/>
        <p:txBody>
          <a:bodyPr/>
          <a:lstStyle/>
          <a:p>
            <a:r>
              <a:rPr lang="en-US" dirty="0"/>
              <a:t>Plan comparison</a:t>
            </a:r>
            <a:endParaRPr lang="en-CA" dirty="0"/>
          </a:p>
        </p:txBody>
      </p:sp>
      <p:sp>
        <p:nvSpPr>
          <p:cNvPr id="4" name="Slide Number Placeholder 3">
            <a:extLst>
              <a:ext uri="{FF2B5EF4-FFF2-40B4-BE49-F238E27FC236}">
                <a16:creationId xmlns:a16="http://schemas.microsoft.com/office/drawing/2014/main" id="{0703A19F-19D4-4864-BF68-3CD0B8356AF0}"/>
              </a:ext>
            </a:extLst>
          </p:cNvPr>
          <p:cNvSpPr>
            <a:spLocks noGrp="1"/>
          </p:cNvSpPr>
          <p:nvPr>
            <p:ph type="sldNum" sz="quarter" idx="4"/>
          </p:nvPr>
        </p:nvSpPr>
        <p:spPr/>
        <p:txBody>
          <a:bodyPr/>
          <a:lstStyle/>
          <a:p>
            <a:endParaRPr lang="en-US"/>
          </a:p>
          <a:p>
            <a:fld id="{2DB20C1D-B540-4EA9-AD57-DD476619341D}" type="slidenum">
              <a:rPr lang="en-US" smtClean="0"/>
              <a:pPr/>
              <a:t>11</a:t>
            </a:fld>
            <a:endParaRPr lang="en-US" dirty="0"/>
          </a:p>
        </p:txBody>
      </p:sp>
      <p:graphicFrame>
        <p:nvGraphicFramePr>
          <p:cNvPr id="8" name="Content Placeholder 7">
            <a:extLst>
              <a:ext uri="{FF2B5EF4-FFF2-40B4-BE49-F238E27FC236}">
                <a16:creationId xmlns:a16="http://schemas.microsoft.com/office/drawing/2014/main" id="{9A86D247-8238-4E8B-9FD1-E99C5CC84690}"/>
              </a:ext>
            </a:extLst>
          </p:cNvPr>
          <p:cNvGraphicFramePr>
            <a:graphicFrameLocks noGrp="1"/>
          </p:cNvGraphicFramePr>
          <p:nvPr>
            <p:ph sz="half" idx="2"/>
            <p:extLst>
              <p:ext uri="{D42A27DB-BD31-4B8C-83A1-F6EECF244321}">
                <p14:modId xmlns:p14="http://schemas.microsoft.com/office/powerpoint/2010/main" val="3623834725"/>
              </p:ext>
            </p:extLst>
          </p:nvPr>
        </p:nvGraphicFramePr>
        <p:xfrm>
          <a:off x="250825" y="1518901"/>
          <a:ext cx="8575675" cy="2512099"/>
        </p:xfrm>
        <a:graphic>
          <a:graphicData uri="http://schemas.openxmlformats.org/drawingml/2006/table">
            <a:tbl>
              <a:tblPr firstRow="1" bandRow="1">
                <a:tableStyleId>{5C22544A-7EE6-4342-B048-85BDC9FD1C3A}</a:tableStyleId>
              </a:tblPr>
              <a:tblGrid>
                <a:gridCol w="2077807">
                  <a:extLst>
                    <a:ext uri="{9D8B030D-6E8A-4147-A177-3AD203B41FA5}">
                      <a16:colId xmlns:a16="http://schemas.microsoft.com/office/drawing/2014/main" val="2444639077"/>
                    </a:ext>
                  </a:extLst>
                </a:gridCol>
                <a:gridCol w="2285587">
                  <a:extLst>
                    <a:ext uri="{9D8B030D-6E8A-4147-A177-3AD203B41FA5}">
                      <a16:colId xmlns:a16="http://schemas.microsoft.com/office/drawing/2014/main" val="1649670392"/>
                    </a:ext>
                  </a:extLst>
                </a:gridCol>
                <a:gridCol w="2285587">
                  <a:extLst>
                    <a:ext uri="{9D8B030D-6E8A-4147-A177-3AD203B41FA5}">
                      <a16:colId xmlns:a16="http://schemas.microsoft.com/office/drawing/2014/main" val="1763511777"/>
                    </a:ext>
                  </a:extLst>
                </a:gridCol>
                <a:gridCol w="1926694">
                  <a:extLst>
                    <a:ext uri="{9D8B030D-6E8A-4147-A177-3AD203B41FA5}">
                      <a16:colId xmlns:a16="http://schemas.microsoft.com/office/drawing/2014/main" val="2585461649"/>
                    </a:ext>
                  </a:extLst>
                </a:gridCol>
              </a:tblGrid>
              <a:tr h="641652">
                <a:tc>
                  <a:txBody>
                    <a:bodyPr/>
                    <a:lstStyle/>
                    <a:p>
                      <a:pPr>
                        <a:lnSpc>
                          <a:spcPct val="107000"/>
                        </a:lnSpc>
                        <a:spcAft>
                          <a:spcPts val="800"/>
                        </a:spcAft>
                      </a:pPr>
                      <a:r>
                        <a:rPr lang="en-CA" sz="1800" dirty="0">
                          <a:effectLst/>
                        </a:rPr>
                        <a:t>Benefit provision</a:t>
                      </a:r>
                      <a:endParaRPr lang="en-CA" sz="1800" dirty="0">
                        <a:effectLst/>
                        <a:latin typeface="Calibri" panose="020F0502020204030204" pitchFamily="34" charset="0"/>
                        <a:ea typeface="PMingLiU" panose="02020500000000000000" pitchFamily="18" charset="-120"/>
                        <a:cs typeface="Arial" panose="020B0604020202020204" pitchFamily="34" charset="0"/>
                      </a:endParaRPr>
                    </a:p>
                  </a:txBody>
                  <a:tcPr marL="90095" marR="90095" marT="45048" marB="45048"/>
                </a:tc>
                <a:tc>
                  <a:txBody>
                    <a:bodyPr/>
                    <a:lstStyle/>
                    <a:p>
                      <a:pPr>
                        <a:lnSpc>
                          <a:spcPct val="107000"/>
                        </a:lnSpc>
                        <a:spcAft>
                          <a:spcPts val="800"/>
                        </a:spcAft>
                      </a:pPr>
                      <a:r>
                        <a:rPr lang="en-CA" sz="1800" dirty="0">
                          <a:effectLst/>
                        </a:rPr>
                        <a:t>Current </a:t>
                      </a:r>
                      <a:br>
                        <a:rPr lang="en-CA" sz="1800" dirty="0">
                          <a:effectLst/>
                        </a:rPr>
                      </a:br>
                      <a:r>
                        <a:rPr lang="en-CA" sz="1800" dirty="0">
                          <a:effectLst/>
                        </a:rPr>
                        <a:t>U of T Plan</a:t>
                      </a:r>
                      <a:endParaRPr lang="en-CA" sz="1800" dirty="0">
                        <a:effectLst/>
                        <a:latin typeface="Calibri" panose="020F0502020204030204" pitchFamily="34" charset="0"/>
                        <a:ea typeface="PMingLiU" panose="02020500000000000000" pitchFamily="18" charset="-120"/>
                        <a:cs typeface="Arial" panose="020B0604020202020204" pitchFamily="34" charset="0"/>
                      </a:endParaRPr>
                    </a:p>
                  </a:txBody>
                  <a:tcPr marL="90095" marR="90095" marT="45048" marB="45048"/>
                </a:tc>
                <a:tc>
                  <a:txBody>
                    <a:bodyPr/>
                    <a:lstStyle/>
                    <a:p>
                      <a:pPr>
                        <a:lnSpc>
                          <a:spcPct val="107000"/>
                        </a:lnSpc>
                        <a:spcAft>
                          <a:spcPts val="800"/>
                        </a:spcAft>
                      </a:pPr>
                      <a:r>
                        <a:rPr lang="en-CA" sz="1800" dirty="0">
                          <a:effectLst/>
                        </a:rPr>
                        <a:t>The UPP</a:t>
                      </a:r>
                      <a:endParaRPr lang="en-CA" sz="1800" dirty="0">
                        <a:effectLst/>
                        <a:latin typeface="Calibri" panose="020F0502020204030204" pitchFamily="34" charset="0"/>
                        <a:ea typeface="PMingLiU" panose="02020500000000000000" pitchFamily="18" charset="-120"/>
                        <a:cs typeface="Arial" panose="020B0604020202020204" pitchFamily="34" charset="0"/>
                      </a:endParaRPr>
                    </a:p>
                  </a:txBody>
                  <a:tcPr marL="90095" marR="90095" marT="45048" marB="45048"/>
                </a:tc>
                <a:tc>
                  <a:txBody>
                    <a:bodyPr/>
                    <a:lstStyle/>
                    <a:p>
                      <a:pPr>
                        <a:lnSpc>
                          <a:spcPct val="107000"/>
                        </a:lnSpc>
                        <a:spcAft>
                          <a:spcPts val="800"/>
                        </a:spcAft>
                      </a:pPr>
                      <a:r>
                        <a:rPr lang="en-CA" sz="1800" dirty="0">
                          <a:effectLst/>
                        </a:rPr>
                        <a:t>What this </a:t>
                      </a:r>
                      <a:br>
                        <a:rPr lang="en-CA" sz="1800" dirty="0">
                          <a:effectLst/>
                        </a:rPr>
                      </a:br>
                      <a:r>
                        <a:rPr lang="en-CA" sz="1800" dirty="0">
                          <a:effectLst/>
                        </a:rPr>
                        <a:t>means for you</a:t>
                      </a:r>
                      <a:endParaRPr lang="en-CA" sz="1800" dirty="0">
                        <a:effectLst/>
                        <a:latin typeface="Calibri" panose="020F0502020204030204" pitchFamily="34" charset="0"/>
                        <a:ea typeface="PMingLiU" panose="02020500000000000000" pitchFamily="18" charset="-120"/>
                        <a:cs typeface="Arial" panose="020B0604020202020204" pitchFamily="34" charset="0"/>
                      </a:endParaRPr>
                    </a:p>
                  </a:txBody>
                  <a:tcPr marL="90095" marR="90095" marT="45048" marB="45048"/>
                </a:tc>
                <a:extLst>
                  <a:ext uri="{0D108BD9-81ED-4DB2-BD59-A6C34878D82A}">
                    <a16:rowId xmlns:a16="http://schemas.microsoft.com/office/drawing/2014/main" val="172895644"/>
                  </a:ext>
                </a:extLst>
              </a:tr>
              <a:tr h="586082">
                <a:tc>
                  <a:txBody>
                    <a:bodyPr/>
                    <a:lstStyle/>
                    <a:p>
                      <a:pPr>
                        <a:lnSpc>
                          <a:spcPct val="107000"/>
                        </a:lnSpc>
                        <a:spcAft>
                          <a:spcPts val="800"/>
                        </a:spcAft>
                      </a:pPr>
                      <a:r>
                        <a:rPr lang="en-US" sz="1600" b="1" dirty="0">
                          <a:solidFill>
                            <a:schemeClr val="bg1"/>
                          </a:solidFill>
                          <a:effectLst/>
                        </a:rPr>
                        <a:t>Pension amount</a:t>
                      </a:r>
                      <a:endParaRPr lang="en-CA" sz="1600" b="1" dirty="0">
                        <a:solidFill>
                          <a:schemeClr val="bg1"/>
                        </a:solidFill>
                        <a:effectLst/>
                        <a:latin typeface="Calibri" panose="020F0502020204030204" pitchFamily="34" charset="0"/>
                        <a:ea typeface="PMingLiU" panose="02020500000000000000" pitchFamily="18" charset="-120"/>
                        <a:cs typeface="Arial" panose="020B0604020202020204" pitchFamily="34" charset="0"/>
                      </a:endParaRPr>
                    </a:p>
                  </a:txBody>
                  <a:tcPr marL="90095" marR="90095" marT="45048" marB="45048">
                    <a:solidFill>
                      <a:schemeClr val="accent2"/>
                    </a:solidFill>
                  </a:tcPr>
                </a:tc>
                <a:tc>
                  <a:txBody>
                    <a:bodyPr/>
                    <a:lstStyle/>
                    <a:p>
                      <a:pPr>
                        <a:lnSpc>
                          <a:spcPct val="107000"/>
                        </a:lnSpc>
                        <a:spcAft>
                          <a:spcPts val="800"/>
                        </a:spcAft>
                      </a:pPr>
                      <a:r>
                        <a:rPr lang="en-US" sz="1600" dirty="0">
                          <a:effectLst/>
                        </a:rPr>
                        <a:t>1.6% / 2% </a:t>
                      </a:r>
                      <a:br>
                        <a:rPr lang="en-US" sz="1600" dirty="0">
                          <a:effectLst/>
                        </a:rPr>
                      </a:br>
                      <a:endParaRPr lang="en-CA" sz="1600" dirty="0">
                        <a:effectLst/>
                        <a:latin typeface="Calibri" panose="020F0502020204030204" pitchFamily="34" charset="0"/>
                        <a:ea typeface="PMingLiU" panose="02020500000000000000" pitchFamily="18" charset="-120"/>
                        <a:cs typeface="Arial" panose="020B0604020202020204" pitchFamily="34" charset="0"/>
                      </a:endParaRPr>
                    </a:p>
                  </a:txBody>
                  <a:tcPr marL="90095" marR="90095" marT="45048" marB="45048"/>
                </a:tc>
                <a:tc>
                  <a:txBody>
                    <a:bodyPr/>
                    <a:lstStyle/>
                    <a:p>
                      <a:pPr>
                        <a:lnSpc>
                          <a:spcPct val="107000"/>
                        </a:lnSpc>
                        <a:spcAft>
                          <a:spcPts val="800"/>
                        </a:spcAft>
                      </a:pPr>
                      <a:r>
                        <a:rPr lang="en-US" sz="1600" dirty="0">
                          <a:effectLst/>
                        </a:rPr>
                        <a:t>1.6% / 2% </a:t>
                      </a:r>
                      <a:br>
                        <a:rPr lang="en-US" sz="1600" dirty="0">
                          <a:effectLst/>
                        </a:rPr>
                      </a:br>
                      <a:r>
                        <a:rPr lang="en-US" sz="1600" dirty="0">
                          <a:effectLst/>
                        </a:rPr>
                        <a:t>(YAMPE in 2025)</a:t>
                      </a:r>
                      <a:endParaRPr lang="en-CA" sz="1600" dirty="0">
                        <a:effectLst/>
                        <a:latin typeface="Calibri" panose="020F0502020204030204" pitchFamily="34" charset="0"/>
                        <a:ea typeface="PMingLiU" panose="02020500000000000000" pitchFamily="18" charset="-120"/>
                        <a:cs typeface="Arial" panose="020B0604020202020204" pitchFamily="34" charset="0"/>
                      </a:endParaRPr>
                    </a:p>
                  </a:txBody>
                  <a:tcPr marL="90095" marR="90095" marT="45048" marB="45048"/>
                </a:tc>
                <a:tc>
                  <a:txBody>
                    <a:bodyPr/>
                    <a:lstStyle/>
                    <a:p>
                      <a:pPr>
                        <a:lnSpc>
                          <a:spcPct val="107000"/>
                        </a:lnSpc>
                      </a:pPr>
                      <a:endParaRPr lang="en-CA" sz="1600" dirty="0">
                        <a:effectLst/>
                        <a:latin typeface="Calibri" panose="020F0502020204030204" pitchFamily="34" charset="0"/>
                      </a:endParaRPr>
                    </a:p>
                  </a:txBody>
                  <a:tcPr marL="90095" marR="90095" marT="45048" marB="45048"/>
                </a:tc>
                <a:extLst>
                  <a:ext uri="{0D108BD9-81ED-4DB2-BD59-A6C34878D82A}">
                    <a16:rowId xmlns:a16="http://schemas.microsoft.com/office/drawing/2014/main" val="3048881086"/>
                  </a:ext>
                </a:extLst>
              </a:tr>
              <a:tr h="599068">
                <a:tc>
                  <a:txBody>
                    <a:bodyPr/>
                    <a:lstStyle/>
                    <a:p>
                      <a:pPr marL="0" algn="l" defTabSz="685800" rtl="0" eaLnBrk="1" latinLnBrk="0" hangingPunct="1">
                        <a:lnSpc>
                          <a:spcPct val="107000"/>
                        </a:lnSpc>
                        <a:spcAft>
                          <a:spcPts val="800"/>
                        </a:spcAft>
                      </a:pPr>
                      <a:r>
                        <a:rPr lang="en-US" sz="1600" b="1" kern="1200" dirty="0">
                          <a:solidFill>
                            <a:schemeClr val="bg1"/>
                          </a:solidFill>
                          <a:effectLst/>
                          <a:latin typeface="+mn-lt"/>
                          <a:ea typeface="+mn-ea"/>
                          <a:cs typeface="+mn-cs"/>
                        </a:rPr>
                        <a:t>Earnings Calculation</a:t>
                      </a:r>
                      <a:endParaRPr lang="en-CA" sz="1600" b="1" kern="1200" dirty="0">
                        <a:solidFill>
                          <a:schemeClr val="bg1"/>
                        </a:solidFill>
                        <a:effectLst/>
                        <a:latin typeface="+mn-lt"/>
                        <a:ea typeface="+mn-ea"/>
                        <a:cs typeface="+mn-cs"/>
                      </a:endParaRPr>
                    </a:p>
                  </a:txBody>
                  <a:tcPr marL="90095" marR="90095" marT="45048" marB="45048">
                    <a:solidFill>
                      <a:schemeClr val="accent2"/>
                    </a:solidFill>
                  </a:tcPr>
                </a:tc>
                <a:tc>
                  <a:txBody>
                    <a:bodyPr/>
                    <a:lstStyle/>
                    <a:p>
                      <a:pPr marL="0" algn="l" defTabSz="685800" rtl="0" eaLnBrk="1" latinLnBrk="0" hangingPunct="1">
                        <a:lnSpc>
                          <a:spcPct val="107000"/>
                        </a:lnSpc>
                        <a:spcAft>
                          <a:spcPts val="800"/>
                        </a:spcAft>
                      </a:pPr>
                      <a:r>
                        <a:rPr lang="en-US" sz="1600" kern="1200" dirty="0">
                          <a:solidFill>
                            <a:schemeClr val="dk1"/>
                          </a:solidFill>
                          <a:effectLst/>
                          <a:latin typeface="+mn-lt"/>
                          <a:ea typeface="+mn-ea"/>
                          <a:cs typeface="+mn-cs"/>
                        </a:rPr>
                        <a:t>Best average earnings</a:t>
                      </a:r>
                      <a:endParaRPr lang="en-CA" sz="1600" kern="1200" dirty="0">
                        <a:solidFill>
                          <a:schemeClr val="dk1"/>
                        </a:solidFill>
                        <a:effectLst/>
                        <a:latin typeface="+mn-lt"/>
                        <a:ea typeface="+mn-ea"/>
                        <a:cs typeface="+mn-cs"/>
                      </a:endParaRPr>
                    </a:p>
                  </a:txBody>
                  <a:tcPr marL="90095" marR="90095" marT="45048" marB="45048"/>
                </a:tc>
                <a:tc>
                  <a:txBody>
                    <a:bodyPr/>
                    <a:lstStyle/>
                    <a:p>
                      <a:pPr marL="0" algn="l" defTabSz="685800" rtl="0" eaLnBrk="1" latinLnBrk="0" hangingPunct="1">
                        <a:lnSpc>
                          <a:spcPct val="107000"/>
                        </a:lnSpc>
                        <a:spcAft>
                          <a:spcPts val="800"/>
                        </a:spcAft>
                      </a:pPr>
                      <a:r>
                        <a:rPr lang="en-US" sz="1600" kern="1200" dirty="0">
                          <a:solidFill>
                            <a:schemeClr val="dk1"/>
                          </a:solidFill>
                          <a:effectLst/>
                          <a:latin typeface="+mn-lt"/>
                          <a:ea typeface="+mn-ea"/>
                          <a:cs typeface="+mn-cs"/>
                        </a:rPr>
                        <a:t>Best average earnings</a:t>
                      </a:r>
                      <a:endParaRPr lang="en-CA" sz="1600" kern="1200" dirty="0">
                        <a:solidFill>
                          <a:schemeClr val="dk1"/>
                        </a:solidFill>
                        <a:effectLst/>
                        <a:latin typeface="+mn-lt"/>
                        <a:ea typeface="+mn-ea"/>
                        <a:cs typeface="+mn-cs"/>
                      </a:endParaRPr>
                    </a:p>
                  </a:txBody>
                  <a:tcPr marL="90095" marR="90095" marT="45048" marB="45048"/>
                </a:tc>
                <a:tc>
                  <a:txBody>
                    <a:bodyPr/>
                    <a:lstStyle/>
                    <a:p>
                      <a:pPr>
                        <a:lnSpc>
                          <a:spcPct val="107000"/>
                        </a:lnSpc>
                        <a:spcAft>
                          <a:spcPts val="800"/>
                        </a:spcAft>
                      </a:pPr>
                      <a:r>
                        <a:rPr lang="en-CA" sz="1600" dirty="0">
                          <a:effectLst/>
                        </a:rPr>
                        <a:t> </a:t>
                      </a:r>
                      <a:endParaRPr lang="en-CA" sz="1600" dirty="0">
                        <a:effectLst/>
                        <a:latin typeface="Calibri" panose="020F0502020204030204" pitchFamily="34" charset="0"/>
                        <a:ea typeface="PMingLiU" panose="02020500000000000000" pitchFamily="18" charset="-120"/>
                        <a:cs typeface="Arial" panose="020B0604020202020204" pitchFamily="34" charset="0"/>
                      </a:endParaRPr>
                    </a:p>
                  </a:txBody>
                  <a:tcPr marL="90095" marR="90095" marT="45048" marB="45048"/>
                </a:tc>
                <a:extLst>
                  <a:ext uri="{0D108BD9-81ED-4DB2-BD59-A6C34878D82A}">
                    <a16:rowId xmlns:a16="http://schemas.microsoft.com/office/drawing/2014/main" val="678206050"/>
                  </a:ext>
                </a:extLst>
              </a:tr>
              <a:tr h="650417">
                <a:tc>
                  <a:txBody>
                    <a:bodyPr/>
                    <a:lstStyle/>
                    <a:p>
                      <a:pPr>
                        <a:lnSpc>
                          <a:spcPct val="107000"/>
                        </a:lnSpc>
                        <a:spcAft>
                          <a:spcPts val="800"/>
                        </a:spcAft>
                      </a:pPr>
                      <a:r>
                        <a:rPr lang="en-US" sz="1600" b="1" kern="1200" dirty="0">
                          <a:solidFill>
                            <a:schemeClr val="bg1"/>
                          </a:solidFill>
                          <a:effectLst/>
                          <a:latin typeface="+mn-lt"/>
                          <a:ea typeface="+mn-ea"/>
                          <a:cs typeface="+mn-cs"/>
                        </a:rPr>
                        <a:t>Averaging period</a:t>
                      </a:r>
                      <a:endParaRPr lang="en-CA" sz="1600" b="1" kern="1200" dirty="0">
                        <a:solidFill>
                          <a:schemeClr val="bg1"/>
                        </a:solidFill>
                        <a:effectLst/>
                        <a:latin typeface="+mn-lt"/>
                        <a:ea typeface="+mn-ea"/>
                        <a:cs typeface="+mn-cs"/>
                      </a:endParaRPr>
                    </a:p>
                  </a:txBody>
                  <a:tcPr marL="90095" marR="90095" marT="45048" marB="45048">
                    <a:solidFill>
                      <a:schemeClr val="accent2"/>
                    </a:solidFill>
                  </a:tcPr>
                </a:tc>
                <a:tc>
                  <a:txBody>
                    <a:bodyPr/>
                    <a:lstStyle/>
                    <a:p>
                      <a:pPr>
                        <a:lnSpc>
                          <a:spcPct val="107000"/>
                        </a:lnSpc>
                        <a:spcAft>
                          <a:spcPts val="800"/>
                        </a:spcAft>
                      </a:pPr>
                      <a:r>
                        <a:rPr lang="en-US" sz="1600" kern="1200" dirty="0">
                          <a:solidFill>
                            <a:schemeClr val="dk1"/>
                          </a:solidFill>
                          <a:effectLst/>
                          <a:latin typeface="+mn-lt"/>
                          <a:ea typeface="+mn-ea"/>
                          <a:cs typeface="+mn-cs"/>
                        </a:rPr>
                        <a:t>Best 36 months</a:t>
                      </a:r>
                      <a:endParaRPr lang="en-CA" sz="1600" kern="1200" dirty="0">
                        <a:solidFill>
                          <a:schemeClr val="dk1"/>
                        </a:solidFill>
                        <a:effectLst/>
                        <a:latin typeface="+mn-lt"/>
                        <a:ea typeface="+mn-ea"/>
                        <a:cs typeface="+mn-cs"/>
                      </a:endParaRPr>
                    </a:p>
                  </a:txBody>
                  <a:tcPr marL="90095" marR="90095" marT="45048" marB="45048"/>
                </a:tc>
                <a:tc>
                  <a:txBody>
                    <a:bodyPr/>
                    <a:lstStyle/>
                    <a:p>
                      <a:pPr>
                        <a:lnSpc>
                          <a:spcPct val="107000"/>
                        </a:lnSpc>
                        <a:spcAft>
                          <a:spcPts val="800"/>
                        </a:spcAft>
                      </a:pPr>
                      <a:r>
                        <a:rPr lang="en-US" sz="1600" kern="1200" dirty="0">
                          <a:solidFill>
                            <a:schemeClr val="dk1"/>
                          </a:solidFill>
                          <a:effectLst/>
                          <a:latin typeface="+mn-lt"/>
                          <a:ea typeface="+mn-ea"/>
                          <a:cs typeface="+mn-cs"/>
                        </a:rPr>
                        <a:t>Best 48 months</a:t>
                      </a:r>
                      <a:endParaRPr lang="en-CA" sz="1600" kern="1200" dirty="0">
                        <a:solidFill>
                          <a:schemeClr val="dk1"/>
                        </a:solidFill>
                        <a:effectLst/>
                        <a:latin typeface="+mn-lt"/>
                        <a:ea typeface="+mn-ea"/>
                        <a:cs typeface="+mn-cs"/>
                      </a:endParaRPr>
                    </a:p>
                  </a:txBody>
                  <a:tcPr marL="90095" marR="90095" marT="45048" marB="45048"/>
                </a:tc>
                <a:tc>
                  <a:txBody>
                    <a:bodyPr/>
                    <a:lstStyle/>
                    <a:p>
                      <a:pPr>
                        <a:lnSpc>
                          <a:spcPct val="107000"/>
                        </a:lnSpc>
                        <a:spcAft>
                          <a:spcPts val="800"/>
                        </a:spcAft>
                      </a:pPr>
                      <a:r>
                        <a:rPr lang="en-CA" sz="1600" dirty="0">
                          <a:effectLst/>
                        </a:rPr>
                        <a:t> </a:t>
                      </a:r>
                      <a:endParaRPr lang="en-CA" sz="1600" dirty="0">
                        <a:effectLst/>
                        <a:latin typeface="Calibri" panose="020F0502020204030204" pitchFamily="34" charset="0"/>
                        <a:ea typeface="PMingLiU" panose="02020500000000000000" pitchFamily="18" charset="-120"/>
                        <a:cs typeface="Arial" panose="020B0604020202020204" pitchFamily="34" charset="0"/>
                      </a:endParaRPr>
                    </a:p>
                  </a:txBody>
                  <a:tcPr marL="90095" marR="90095" marT="45048" marB="45048"/>
                </a:tc>
                <a:extLst>
                  <a:ext uri="{0D108BD9-81ED-4DB2-BD59-A6C34878D82A}">
                    <a16:rowId xmlns:a16="http://schemas.microsoft.com/office/drawing/2014/main" val="46597553"/>
                  </a:ext>
                </a:extLst>
              </a:tr>
            </a:tbl>
          </a:graphicData>
        </a:graphic>
      </p:graphicFrame>
      <p:pic>
        <p:nvPicPr>
          <p:cNvPr id="9" name="Picture 8">
            <a:extLst>
              <a:ext uri="{FF2B5EF4-FFF2-40B4-BE49-F238E27FC236}">
                <a16:creationId xmlns:a16="http://schemas.microsoft.com/office/drawing/2014/main" id="{346973DF-55A8-1B46-B706-21ABB4F476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7344" y="2266292"/>
            <a:ext cx="450112" cy="431357"/>
          </a:xfrm>
          <a:prstGeom prst="rect">
            <a:avLst/>
          </a:prstGeom>
        </p:spPr>
      </p:pic>
      <p:pic>
        <p:nvPicPr>
          <p:cNvPr id="21" name="Picture 20">
            <a:extLst>
              <a:ext uri="{FF2B5EF4-FFF2-40B4-BE49-F238E27FC236}">
                <a16:creationId xmlns:a16="http://schemas.microsoft.com/office/drawing/2014/main" id="{7BE1FF13-500C-B547-AB13-65276098B7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7344" y="2920550"/>
            <a:ext cx="450112" cy="431357"/>
          </a:xfrm>
          <a:prstGeom prst="rect">
            <a:avLst/>
          </a:prstGeom>
        </p:spPr>
      </p:pic>
      <p:pic>
        <p:nvPicPr>
          <p:cNvPr id="10" name="Picture 9">
            <a:extLst>
              <a:ext uri="{FF2B5EF4-FFF2-40B4-BE49-F238E27FC236}">
                <a16:creationId xmlns:a16="http://schemas.microsoft.com/office/drawing/2014/main" id="{BC3F06E9-DC13-4047-9933-7B345976B6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77344" y="3574808"/>
            <a:ext cx="450112" cy="470207"/>
          </a:xfrm>
          <a:prstGeom prst="rect">
            <a:avLst/>
          </a:prstGeom>
        </p:spPr>
      </p:pic>
    </p:spTree>
    <p:extLst>
      <p:ext uri="{BB962C8B-B14F-4D97-AF65-F5344CB8AC3E}">
        <p14:creationId xmlns:p14="http://schemas.microsoft.com/office/powerpoint/2010/main" val="250413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3C256-C301-42AB-A16B-5B8EEB125A25}"/>
              </a:ext>
            </a:extLst>
          </p:cNvPr>
          <p:cNvSpPr>
            <a:spLocks noGrp="1"/>
          </p:cNvSpPr>
          <p:nvPr>
            <p:ph type="title"/>
          </p:nvPr>
        </p:nvSpPr>
        <p:spPr/>
        <p:txBody>
          <a:bodyPr/>
          <a:lstStyle/>
          <a:p>
            <a:r>
              <a:rPr lang="en-US" dirty="0"/>
              <a:t>Plan comparison</a:t>
            </a:r>
            <a:endParaRPr lang="en-CA" dirty="0"/>
          </a:p>
        </p:txBody>
      </p:sp>
      <p:sp>
        <p:nvSpPr>
          <p:cNvPr id="4" name="Slide Number Placeholder 3">
            <a:extLst>
              <a:ext uri="{FF2B5EF4-FFF2-40B4-BE49-F238E27FC236}">
                <a16:creationId xmlns:a16="http://schemas.microsoft.com/office/drawing/2014/main" id="{0703A19F-19D4-4864-BF68-3CD0B8356AF0}"/>
              </a:ext>
            </a:extLst>
          </p:cNvPr>
          <p:cNvSpPr>
            <a:spLocks noGrp="1"/>
          </p:cNvSpPr>
          <p:nvPr>
            <p:ph type="sldNum" sz="quarter" idx="4"/>
          </p:nvPr>
        </p:nvSpPr>
        <p:spPr/>
        <p:txBody>
          <a:bodyPr/>
          <a:lstStyle/>
          <a:p>
            <a:endParaRPr lang="en-US"/>
          </a:p>
          <a:p>
            <a:fld id="{2DB20C1D-B540-4EA9-AD57-DD476619341D}" type="slidenum">
              <a:rPr lang="en-US" smtClean="0"/>
              <a:pPr/>
              <a:t>12</a:t>
            </a:fld>
            <a:endParaRPr lang="en-US" dirty="0"/>
          </a:p>
        </p:txBody>
      </p:sp>
      <p:graphicFrame>
        <p:nvGraphicFramePr>
          <p:cNvPr id="8" name="Content Placeholder 7">
            <a:extLst>
              <a:ext uri="{FF2B5EF4-FFF2-40B4-BE49-F238E27FC236}">
                <a16:creationId xmlns:a16="http://schemas.microsoft.com/office/drawing/2014/main" id="{9A86D247-8238-4E8B-9FD1-E99C5CC84690}"/>
              </a:ext>
            </a:extLst>
          </p:cNvPr>
          <p:cNvGraphicFramePr>
            <a:graphicFrameLocks noGrp="1"/>
          </p:cNvGraphicFramePr>
          <p:nvPr>
            <p:ph sz="half" idx="2"/>
            <p:extLst>
              <p:ext uri="{D42A27DB-BD31-4B8C-83A1-F6EECF244321}">
                <p14:modId xmlns:p14="http://schemas.microsoft.com/office/powerpoint/2010/main" val="582246988"/>
              </p:ext>
            </p:extLst>
          </p:nvPr>
        </p:nvGraphicFramePr>
        <p:xfrm>
          <a:off x="250825" y="1518901"/>
          <a:ext cx="8575675" cy="5176189"/>
        </p:xfrm>
        <a:graphic>
          <a:graphicData uri="http://schemas.openxmlformats.org/drawingml/2006/table">
            <a:tbl>
              <a:tblPr firstRow="1" bandRow="1">
                <a:tableStyleId>{5C22544A-7EE6-4342-B048-85BDC9FD1C3A}</a:tableStyleId>
              </a:tblPr>
              <a:tblGrid>
                <a:gridCol w="2077807">
                  <a:extLst>
                    <a:ext uri="{9D8B030D-6E8A-4147-A177-3AD203B41FA5}">
                      <a16:colId xmlns:a16="http://schemas.microsoft.com/office/drawing/2014/main" val="2444639077"/>
                    </a:ext>
                  </a:extLst>
                </a:gridCol>
                <a:gridCol w="2285587">
                  <a:extLst>
                    <a:ext uri="{9D8B030D-6E8A-4147-A177-3AD203B41FA5}">
                      <a16:colId xmlns:a16="http://schemas.microsoft.com/office/drawing/2014/main" val="1649670392"/>
                    </a:ext>
                  </a:extLst>
                </a:gridCol>
                <a:gridCol w="2285587">
                  <a:extLst>
                    <a:ext uri="{9D8B030D-6E8A-4147-A177-3AD203B41FA5}">
                      <a16:colId xmlns:a16="http://schemas.microsoft.com/office/drawing/2014/main" val="1763511777"/>
                    </a:ext>
                  </a:extLst>
                </a:gridCol>
                <a:gridCol w="1926694">
                  <a:extLst>
                    <a:ext uri="{9D8B030D-6E8A-4147-A177-3AD203B41FA5}">
                      <a16:colId xmlns:a16="http://schemas.microsoft.com/office/drawing/2014/main" val="2585461649"/>
                    </a:ext>
                  </a:extLst>
                </a:gridCol>
              </a:tblGrid>
              <a:tr h="682957">
                <a:tc>
                  <a:txBody>
                    <a:bodyPr/>
                    <a:lstStyle/>
                    <a:p>
                      <a:pPr>
                        <a:lnSpc>
                          <a:spcPct val="107000"/>
                        </a:lnSpc>
                        <a:spcAft>
                          <a:spcPts val="800"/>
                        </a:spcAft>
                      </a:pPr>
                      <a:r>
                        <a:rPr lang="en-CA" sz="1800" dirty="0">
                          <a:effectLst/>
                        </a:rPr>
                        <a:t>Benefit provision</a:t>
                      </a:r>
                      <a:endParaRPr lang="en-CA" sz="1800" dirty="0">
                        <a:effectLst/>
                        <a:latin typeface="Calibri" panose="020F0502020204030204" pitchFamily="34" charset="0"/>
                        <a:ea typeface="PMingLiU" panose="02020500000000000000" pitchFamily="18" charset="-120"/>
                        <a:cs typeface="Arial" panose="020B0604020202020204" pitchFamily="34" charset="0"/>
                      </a:endParaRPr>
                    </a:p>
                  </a:txBody>
                  <a:tcPr marL="90095" marR="90095" marT="45048" marB="45048"/>
                </a:tc>
                <a:tc>
                  <a:txBody>
                    <a:bodyPr/>
                    <a:lstStyle/>
                    <a:p>
                      <a:pPr>
                        <a:lnSpc>
                          <a:spcPct val="107000"/>
                        </a:lnSpc>
                        <a:spcAft>
                          <a:spcPts val="800"/>
                        </a:spcAft>
                      </a:pPr>
                      <a:r>
                        <a:rPr lang="en-CA" sz="1800" dirty="0">
                          <a:effectLst/>
                        </a:rPr>
                        <a:t>Current </a:t>
                      </a:r>
                      <a:br>
                        <a:rPr lang="en-CA" sz="1800" dirty="0">
                          <a:effectLst/>
                        </a:rPr>
                      </a:br>
                      <a:r>
                        <a:rPr lang="en-CA" sz="1800" dirty="0">
                          <a:effectLst/>
                        </a:rPr>
                        <a:t>U of T Plan</a:t>
                      </a:r>
                      <a:endParaRPr lang="en-CA" sz="1800" dirty="0">
                        <a:effectLst/>
                        <a:latin typeface="Calibri" panose="020F0502020204030204" pitchFamily="34" charset="0"/>
                        <a:ea typeface="PMingLiU" panose="02020500000000000000" pitchFamily="18" charset="-120"/>
                        <a:cs typeface="Arial" panose="020B0604020202020204" pitchFamily="34" charset="0"/>
                      </a:endParaRPr>
                    </a:p>
                  </a:txBody>
                  <a:tcPr marL="90095" marR="90095" marT="45048" marB="45048"/>
                </a:tc>
                <a:tc>
                  <a:txBody>
                    <a:bodyPr/>
                    <a:lstStyle/>
                    <a:p>
                      <a:pPr>
                        <a:lnSpc>
                          <a:spcPct val="107000"/>
                        </a:lnSpc>
                        <a:spcAft>
                          <a:spcPts val="800"/>
                        </a:spcAft>
                      </a:pPr>
                      <a:r>
                        <a:rPr lang="en-CA" sz="1800" dirty="0">
                          <a:effectLst/>
                        </a:rPr>
                        <a:t>The UPP</a:t>
                      </a:r>
                      <a:endParaRPr lang="en-CA" sz="1800" dirty="0">
                        <a:effectLst/>
                        <a:latin typeface="Calibri" panose="020F0502020204030204" pitchFamily="34" charset="0"/>
                        <a:ea typeface="PMingLiU" panose="02020500000000000000" pitchFamily="18" charset="-120"/>
                        <a:cs typeface="Arial" panose="020B0604020202020204" pitchFamily="34" charset="0"/>
                      </a:endParaRPr>
                    </a:p>
                  </a:txBody>
                  <a:tcPr marL="90095" marR="90095" marT="45048" marB="45048"/>
                </a:tc>
                <a:tc>
                  <a:txBody>
                    <a:bodyPr/>
                    <a:lstStyle/>
                    <a:p>
                      <a:pPr>
                        <a:lnSpc>
                          <a:spcPct val="107000"/>
                        </a:lnSpc>
                        <a:spcAft>
                          <a:spcPts val="800"/>
                        </a:spcAft>
                      </a:pPr>
                      <a:r>
                        <a:rPr lang="en-CA" sz="1800" dirty="0">
                          <a:effectLst/>
                        </a:rPr>
                        <a:t>What this </a:t>
                      </a:r>
                      <a:br>
                        <a:rPr lang="en-CA" sz="1800" dirty="0">
                          <a:effectLst/>
                        </a:rPr>
                      </a:br>
                      <a:r>
                        <a:rPr lang="en-CA" sz="1800" dirty="0">
                          <a:effectLst/>
                        </a:rPr>
                        <a:t>means for you</a:t>
                      </a:r>
                      <a:endParaRPr lang="en-CA" sz="1800" dirty="0">
                        <a:effectLst/>
                        <a:latin typeface="Calibri" panose="020F0502020204030204" pitchFamily="34" charset="0"/>
                        <a:ea typeface="PMingLiU" panose="02020500000000000000" pitchFamily="18" charset="-120"/>
                        <a:cs typeface="Arial" panose="020B0604020202020204" pitchFamily="34" charset="0"/>
                      </a:endParaRPr>
                    </a:p>
                  </a:txBody>
                  <a:tcPr marL="90095" marR="90095" marT="45048" marB="45048"/>
                </a:tc>
                <a:extLst>
                  <a:ext uri="{0D108BD9-81ED-4DB2-BD59-A6C34878D82A}">
                    <a16:rowId xmlns:a16="http://schemas.microsoft.com/office/drawing/2014/main" val="172895644"/>
                  </a:ext>
                </a:extLst>
              </a:tr>
              <a:tr h="4493232">
                <a:tc>
                  <a:txBody>
                    <a:bodyPr/>
                    <a:lstStyle/>
                    <a:p>
                      <a:pPr>
                        <a:lnSpc>
                          <a:spcPct val="107000"/>
                        </a:lnSpc>
                        <a:spcAft>
                          <a:spcPts val="800"/>
                        </a:spcAft>
                      </a:pPr>
                      <a:r>
                        <a:rPr lang="en-US" sz="1400" b="1" kern="1200" dirty="0">
                          <a:solidFill>
                            <a:schemeClr val="bg1"/>
                          </a:solidFill>
                          <a:effectLst/>
                          <a:latin typeface="+mn-lt"/>
                          <a:ea typeface="+mn-ea"/>
                          <a:cs typeface="+mn-cs"/>
                        </a:rPr>
                        <a:t>Indexing</a:t>
                      </a:r>
                      <a:endParaRPr lang="en-CA" sz="1400" b="1" kern="1200" dirty="0">
                        <a:solidFill>
                          <a:schemeClr val="bg1"/>
                        </a:solidFill>
                        <a:effectLst/>
                        <a:latin typeface="+mn-lt"/>
                        <a:ea typeface="+mn-ea"/>
                        <a:cs typeface="+mn-cs"/>
                      </a:endParaRPr>
                    </a:p>
                  </a:txBody>
                  <a:tcPr marL="90095" marR="90095" marT="45048" marB="45048">
                    <a:solidFill>
                      <a:schemeClr val="accent2"/>
                    </a:solidFill>
                  </a:tcPr>
                </a:tc>
                <a:tc>
                  <a:txBody>
                    <a:bodyPr/>
                    <a:lstStyle/>
                    <a:p>
                      <a:pPr algn="l"/>
                      <a:r>
                        <a:rPr lang="en-US" sz="1400" dirty="0"/>
                        <a:t>Guaranteed –</a:t>
                      </a:r>
                      <a:br>
                        <a:rPr lang="en-US" sz="1400" dirty="0"/>
                      </a:br>
                      <a:r>
                        <a:rPr lang="en-US" sz="1400" dirty="0"/>
                        <a:t>75% of CPI</a:t>
                      </a:r>
                      <a:r>
                        <a:rPr lang="en-US" sz="1400" baseline="0" dirty="0"/>
                        <a:t> to max CPI increase of 8% plus </a:t>
                      </a:r>
                      <a:br>
                        <a:rPr lang="en-US" sz="1400" baseline="0" dirty="0"/>
                      </a:br>
                      <a:r>
                        <a:rPr lang="en-US" sz="1400" baseline="0" dirty="0"/>
                        <a:t>60% increase in CPI above 8%, or CPI minus 4%</a:t>
                      </a:r>
                      <a:endParaRPr lang="en-CA" sz="1400" dirty="0"/>
                    </a:p>
                  </a:txBody>
                  <a:tcPr marL="90095" marR="90095" marT="45048" marB="45048"/>
                </a:tc>
                <a:tc>
                  <a:txBody>
                    <a:bodyPr/>
                    <a:lstStyle/>
                    <a:p>
                      <a:r>
                        <a:rPr lang="en-US" sz="1400" b="0" i="0" u="none" strike="noStrike" kern="1200" baseline="0" dirty="0">
                          <a:solidFill>
                            <a:schemeClr val="dk1"/>
                          </a:solidFill>
                          <a:latin typeface="+mn-lt"/>
                          <a:ea typeface="+mn-ea"/>
                          <a:cs typeface="+mn-cs"/>
                        </a:rPr>
                        <a:t>Funded conditional future indexation at 75% of Increase in CPI </a:t>
                      </a:r>
                    </a:p>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Funded in contribution rates based on long-term actuarial assumptions and granted each year unless Plan Sponsors jointly decide to reduce future indexation adjustments below 75% level given financial health of plan</a:t>
                      </a:r>
                      <a:endParaRPr lang="en-CA" sz="1400" b="0" i="0" u="none" strike="noStrike" kern="1200" baseline="0" dirty="0">
                        <a:solidFill>
                          <a:schemeClr val="dk1"/>
                        </a:solidFill>
                        <a:latin typeface="+mn-lt"/>
                        <a:ea typeface="+mn-ea"/>
                        <a:cs typeface="+mn-cs"/>
                      </a:endParaRPr>
                    </a:p>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Transitional rule: </a:t>
                      </a:r>
                      <a:br>
                        <a:rPr lang="en-US" sz="1400" b="0" i="0" u="none" strike="noStrike" kern="1200" baseline="0" dirty="0">
                          <a:solidFill>
                            <a:schemeClr val="dk1"/>
                          </a:solidFill>
                          <a:latin typeface="+mn-lt"/>
                          <a:ea typeface="+mn-ea"/>
                          <a:cs typeface="+mn-cs"/>
                        </a:rPr>
                      </a:br>
                      <a:r>
                        <a:rPr lang="en-US" sz="1400" b="0" i="0" u="none" strike="noStrike" kern="1200" baseline="0" dirty="0">
                          <a:solidFill>
                            <a:schemeClr val="dk1"/>
                          </a:solidFill>
                          <a:latin typeface="+mn-lt"/>
                          <a:ea typeface="+mn-ea"/>
                          <a:cs typeface="+mn-cs"/>
                        </a:rPr>
                        <a:t>Plan Sponsors have agreed to not reduce indexation below 75% level in first 7 years of UPP’s operation</a:t>
                      </a:r>
                      <a:endParaRPr lang="en-CA" sz="1400" b="0" i="0" u="none" strike="noStrike" kern="1200" baseline="0" dirty="0">
                        <a:solidFill>
                          <a:schemeClr val="dk1"/>
                        </a:solidFill>
                        <a:latin typeface="+mn-lt"/>
                        <a:ea typeface="+mn-ea"/>
                        <a:cs typeface="+mn-cs"/>
                      </a:endParaRPr>
                    </a:p>
                  </a:txBody>
                  <a:tcPr marL="90095" marR="90095" marT="45048" marB="45048"/>
                </a:tc>
                <a:tc>
                  <a:txBody>
                    <a:bodyPr/>
                    <a:lstStyle/>
                    <a:p>
                      <a:pPr>
                        <a:lnSpc>
                          <a:spcPct val="107000"/>
                        </a:lnSpc>
                      </a:pPr>
                      <a:endParaRPr lang="en-CA" sz="1400" dirty="0">
                        <a:effectLst/>
                        <a:latin typeface="Calibri" panose="020F0502020204030204" pitchFamily="34" charset="0"/>
                      </a:endParaRPr>
                    </a:p>
                  </a:txBody>
                  <a:tcPr marL="90095" marR="90095" marT="45048" marB="45048"/>
                </a:tc>
                <a:extLst>
                  <a:ext uri="{0D108BD9-81ED-4DB2-BD59-A6C34878D82A}">
                    <a16:rowId xmlns:a16="http://schemas.microsoft.com/office/drawing/2014/main" val="3496866915"/>
                  </a:ext>
                </a:extLst>
              </a:tr>
            </a:tbl>
          </a:graphicData>
        </a:graphic>
      </p:graphicFrame>
      <p:pic>
        <p:nvPicPr>
          <p:cNvPr id="12" name="Picture 11">
            <a:extLst>
              <a:ext uri="{FF2B5EF4-FFF2-40B4-BE49-F238E27FC236}">
                <a16:creationId xmlns:a16="http://schemas.microsoft.com/office/drawing/2014/main" id="{8A260369-3327-1441-A32B-52EF1FCCA4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7854" y="2398777"/>
            <a:ext cx="420105" cy="438860"/>
          </a:xfrm>
          <a:prstGeom prst="rect">
            <a:avLst/>
          </a:prstGeom>
        </p:spPr>
      </p:pic>
    </p:spTree>
    <p:extLst>
      <p:ext uri="{BB962C8B-B14F-4D97-AF65-F5344CB8AC3E}">
        <p14:creationId xmlns:p14="http://schemas.microsoft.com/office/powerpoint/2010/main" val="1614315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4A6BF-9E97-4A8C-84B6-4340EC5D82B2}"/>
              </a:ext>
            </a:extLst>
          </p:cNvPr>
          <p:cNvSpPr>
            <a:spLocks noGrp="1"/>
          </p:cNvSpPr>
          <p:nvPr>
            <p:ph type="title"/>
          </p:nvPr>
        </p:nvSpPr>
        <p:spPr/>
        <p:txBody>
          <a:bodyPr/>
          <a:lstStyle/>
          <a:p>
            <a:r>
              <a:rPr lang="en-US" dirty="0"/>
              <a:t>Plan comparison</a:t>
            </a:r>
            <a:endParaRPr lang="en-CA" dirty="0"/>
          </a:p>
        </p:txBody>
      </p:sp>
      <p:sp>
        <p:nvSpPr>
          <p:cNvPr id="3" name="Slide Number Placeholder 2">
            <a:extLst>
              <a:ext uri="{FF2B5EF4-FFF2-40B4-BE49-F238E27FC236}">
                <a16:creationId xmlns:a16="http://schemas.microsoft.com/office/drawing/2014/main" id="{3587AEC0-692D-4F5F-8A35-6BC863835AC1}"/>
              </a:ext>
            </a:extLst>
          </p:cNvPr>
          <p:cNvSpPr>
            <a:spLocks noGrp="1"/>
          </p:cNvSpPr>
          <p:nvPr>
            <p:ph type="sldNum" sz="quarter" idx="4"/>
          </p:nvPr>
        </p:nvSpPr>
        <p:spPr/>
        <p:txBody>
          <a:bodyPr/>
          <a:lstStyle/>
          <a:p>
            <a:fld id="{B39C6098-A31A-2D40-9A37-B407ED0DD679}" type="slidenum">
              <a:rPr lang="en-US" smtClean="0"/>
              <a:pPr/>
              <a:t>13</a:t>
            </a:fld>
            <a:endParaRPr lang="en-US" dirty="0"/>
          </a:p>
        </p:txBody>
      </p:sp>
      <p:graphicFrame>
        <p:nvGraphicFramePr>
          <p:cNvPr id="9" name="Content Placeholder 8">
            <a:extLst>
              <a:ext uri="{FF2B5EF4-FFF2-40B4-BE49-F238E27FC236}">
                <a16:creationId xmlns:a16="http://schemas.microsoft.com/office/drawing/2014/main" id="{5E33469B-3F12-45DF-AB29-1943AC327574}"/>
              </a:ext>
            </a:extLst>
          </p:cNvPr>
          <p:cNvGraphicFramePr>
            <a:graphicFrameLocks noGrp="1"/>
          </p:cNvGraphicFramePr>
          <p:nvPr>
            <p:ph sz="half" idx="2"/>
            <p:extLst>
              <p:ext uri="{D42A27DB-BD31-4B8C-83A1-F6EECF244321}">
                <p14:modId xmlns:p14="http://schemas.microsoft.com/office/powerpoint/2010/main" val="4232402896"/>
              </p:ext>
            </p:extLst>
          </p:nvPr>
        </p:nvGraphicFramePr>
        <p:xfrm>
          <a:off x="250825" y="1520826"/>
          <a:ext cx="8575677" cy="3618333"/>
        </p:xfrm>
        <a:graphic>
          <a:graphicData uri="http://schemas.openxmlformats.org/drawingml/2006/table">
            <a:tbl>
              <a:tblPr firstRow="1" bandRow="1">
                <a:tableStyleId>{5C22544A-7EE6-4342-B048-85BDC9FD1C3A}</a:tableStyleId>
              </a:tblPr>
              <a:tblGrid>
                <a:gridCol w="2077709">
                  <a:extLst>
                    <a:ext uri="{9D8B030D-6E8A-4147-A177-3AD203B41FA5}">
                      <a16:colId xmlns:a16="http://schemas.microsoft.com/office/drawing/2014/main" val="1768007762"/>
                    </a:ext>
                  </a:extLst>
                </a:gridCol>
                <a:gridCol w="2285797">
                  <a:extLst>
                    <a:ext uri="{9D8B030D-6E8A-4147-A177-3AD203B41FA5}">
                      <a16:colId xmlns:a16="http://schemas.microsoft.com/office/drawing/2014/main" val="1605543529"/>
                    </a:ext>
                  </a:extLst>
                </a:gridCol>
                <a:gridCol w="2285797">
                  <a:extLst>
                    <a:ext uri="{9D8B030D-6E8A-4147-A177-3AD203B41FA5}">
                      <a16:colId xmlns:a16="http://schemas.microsoft.com/office/drawing/2014/main" val="606849611"/>
                    </a:ext>
                  </a:extLst>
                </a:gridCol>
                <a:gridCol w="1926374">
                  <a:extLst>
                    <a:ext uri="{9D8B030D-6E8A-4147-A177-3AD203B41FA5}">
                      <a16:colId xmlns:a16="http://schemas.microsoft.com/office/drawing/2014/main" val="2731852623"/>
                    </a:ext>
                  </a:extLst>
                </a:gridCol>
              </a:tblGrid>
              <a:tr h="700055">
                <a:tc>
                  <a:txBody>
                    <a:bodyPr/>
                    <a:lstStyle/>
                    <a:p>
                      <a:pPr>
                        <a:lnSpc>
                          <a:spcPct val="107000"/>
                        </a:lnSpc>
                        <a:spcAft>
                          <a:spcPts val="800"/>
                        </a:spcAft>
                      </a:pPr>
                      <a:r>
                        <a:rPr lang="en-CA" sz="1800" dirty="0">
                          <a:effectLst/>
                        </a:rPr>
                        <a:t>Benefit provision</a:t>
                      </a:r>
                      <a:endParaRPr lang="en-CA" sz="1800" dirty="0">
                        <a:effectLst/>
                        <a:latin typeface="Calibri" panose="020F0502020204030204" pitchFamily="34" charset="0"/>
                        <a:ea typeface="PMingLiU" panose="02020500000000000000" pitchFamily="18" charset="-120"/>
                        <a:cs typeface="Arial" panose="020B0604020202020204" pitchFamily="34" charset="0"/>
                      </a:endParaRPr>
                    </a:p>
                  </a:txBody>
                  <a:tcPr marL="77341" marR="77341" marT="38670" marB="38670"/>
                </a:tc>
                <a:tc>
                  <a:txBody>
                    <a:bodyPr/>
                    <a:lstStyle/>
                    <a:p>
                      <a:pPr>
                        <a:lnSpc>
                          <a:spcPct val="107000"/>
                        </a:lnSpc>
                        <a:spcAft>
                          <a:spcPts val="800"/>
                        </a:spcAft>
                      </a:pPr>
                      <a:r>
                        <a:rPr lang="en-CA" sz="1800" dirty="0">
                          <a:effectLst/>
                        </a:rPr>
                        <a:t>Current </a:t>
                      </a:r>
                      <a:br>
                        <a:rPr lang="en-CA" sz="1800" dirty="0">
                          <a:effectLst/>
                        </a:rPr>
                      </a:br>
                      <a:r>
                        <a:rPr lang="en-CA" sz="1800" dirty="0">
                          <a:effectLst/>
                        </a:rPr>
                        <a:t>U of T Plan</a:t>
                      </a:r>
                      <a:endParaRPr lang="en-CA" sz="1800" dirty="0">
                        <a:effectLst/>
                        <a:latin typeface="Calibri" panose="020F0502020204030204" pitchFamily="34" charset="0"/>
                        <a:ea typeface="PMingLiU" panose="02020500000000000000" pitchFamily="18" charset="-120"/>
                        <a:cs typeface="Arial" panose="020B0604020202020204" pitchFamily="34" charset="0"/>
                      </a:endParaRPr>
                    </a:p>
                  </a:txBody>
                  <a:tcPr marL="77341" marR="77341" marT="38670" marB="38670"/>
                </a:tc>
                <a:tc>
                  <a:txBody>
                    <a:bodyPr/>
                    <a:lstStyle/>
                    <a:p>
                      <a:pPr>
                        <a:lnSpc>
                          <a:spcPct val="107000"/>
                        </a:lnSpc>
                        <a:spcAft>
                          <a:spcPts val="800"/>
                        </a:spcAft>
                      </a:pPr>
                      <a:r>
                        <a:rPr lang="en-CA" sz="1800" dirty="0">
                          <a:effectLst/>
                        </a:rPr>
                        <a:t>The UPP</a:t>
                      </a:r>
                      <a:endParaRPr lang="en-CA" sz="1800" dirty="0">
                        <a:effectLst/>
                        <a:latin typeface="Calibri" panose="020F0502020204030204" pitchFamily="34" charset="0"/>
                        <a:ea typeface="PMingLiU" panose="02020500000000000000" pitchFamily="18" charset="-120"/>
                        <a:cs typeface="Arial" panose="020B0604020202020204" pitchFamily="34" charset="0"/>
                      </a:endParaRPr>
                    </a:p>
                  </a:txBody>
                  <a:tcPr marL="77341" marR="77341" marT="38670" marB="38670"/>
                </a:tc>
                <a:tc>
                  <a:txBody>
                    <a:bodyPr/>
                    <a:lstStyle/>
                    <a:p>
                      <a:pPr>
                        <a:lnSpc>
                          <a:spcPct val="107000"/>
                        </a:lnSpc>
                        <a:spcAft>
                          <a:spcPts val="800"/>
                        </a:spcAft>
                      </a:pPr>
                      <a:r>
                        <a:rPr lang="en-CA" sz="1800" dirty="0">
                          <a:effectLst/>
                        </a:rPr>
                        <a:t>What this </a:t>
                      </a:r>
                      <a:br>
                        <a:rPr lang="en-CA" sz="1800" dirty="0">
                          <a:effectLst/>
                        </a:rPr>
                      </a:br>
                      <a:r>
                        <a:rPr lang="en-CA" sz="1800" dirty="0">
                          <a:effectLst/>
                        </a:rPr>
                        <a:t>means for you</a:t>
                      </a:r>
                      <a:endParaRPr lang="en-CA" sz="1800" dirty="0">
                        <a:effectLst/>
                        <a:latin typeface="Calibri" panose="020F0502020204030204" pitchFamily="34" charset="0"/>
                        <a:ea typeface="PMingLiU" panose="02020500000000000000" pitchFamily="18" charset="-120"/>
                        <a:cs typeface="Arial" panose="020B0604020202020204" pitchFamily="34" charset="0"/>
                      </a:endParaRPr>
                    </a:p>
                  </a:txBody>
                  <a:tcPr marL="77341" marR="77341" marT="38670" marB="38670"/>
                </a:tc>
                <a:extLst>
                  <a:ext uri="{0D108BD9-81ED-4DB2-BD59-A6C34878D82A}">
                    <a16:rowId xmlns:a16="http://schemas.microsoft.com/office/drawing/2014/main" val="33573420"/>
                  </a:ext>
                </a:extLst>
              </a:tr>
              <a:tr h="1608213">
                <a:tc>
                  <a:txBody>
                    <a:bodyPr/>
                    <a:lstStyle/>
                    <a:p>
                      <a:pPr>
                        <a:lnSpc>
                          <a:spcPct val="107000"/>
                        </a:lnSpc>
                        <a:spcAft>
                          <a:spcPts val="800"/>
                        </a:spcAft>
                      </a:pPr>
                      <a:r>
                        <a:rPr lang="en-US" sz="1600" b="1" kern="1200" dirty="0">
                          <a:solidFill>
                            <a:schemeClr val="bg1"/>
                          </a:solidFill>
                          <a:effectLst/>
                          <a:latin typeface="+mn-lt"/>
                          <a:ea typeface="+mn-ea"/>
                          <a:cs typeface="+mn-cs"/>
                        </a:rPr>
                        <a:t>Early unreduced retirement (EURD)</a:t>
                      </a:r>
                      <a:endParaRPr lang="en-CA" sz="1600" b="1" kern="1200" dirty="0">
                        <a:solidFill>
                          <a:schemeClr val="bg1"/>
                        </a:solidFill>
                        <a:effectLst/>
                        <a:latin typeface="+mn-lt"/>
                        <a:ea typeface="+mn-ea"/>
                        <a:cs typeface="+mn-cs"/>
                      </a:endParaRPr>
                    </a:p>
                  </a:txBody>
                  <a:tcPr marL="77341" marR="77341" marT="38670" marB="38670">
                    <a:solidFill>
                      <a:schemeClr val="accent2"/>
                    </a:solidFill>
                  </a:tcPr>
                </a:tc>
                <a:tc>
                  <a:txBody>
                    <a:bodyPr/>
                    <a:lstStyle/>
                    <a:p>
                      <a:pPr algn="ctr">
                        <a:lnSpc>
                          <a:spcPct val="107000"/>
                        </a:lnSpc>
                        <a:spcBef>
                          <a:spcPts val="300"/>
                        </a:spcBef>
                        <a:spcAft>
                          <a:spcPts val="300"/>
                        </a:spcAft>
                      </a:pPr>
                      <a:r>
                        <a:rPr lang="en-US" sz="1600" kern="1200" dirty="0">
                          <a:solidFill>
                            <a:schemeClr val="dk1"/>
                          </a:solidFill>
                          <a:effectLst/>
                          <a:latin typeface="+mn-lt"/>
                          <a:ea typeface="+mn-ea"/>
                          <a:cs typeface="+mn-cs"/>
                        </a:rPr>
                        <a:t>Age 60</a:t>
                      </a:r>
                      <a:endParaRPr lang="en-CA" sz="1600" kern="1200" dirty="0">
                        <a:solidFill>
                          <a:schemeClr val="dk1"/>
                        </a:solidFill>
                        <a:effectLst/>
                        <a:latin typeface="+mn-lt"/>
                        <a:ea typeface="+mn-ea"/>
                        <a:cs typeface="+mn-cs"/>
                      </a:endParaRPr>
                    </a:p>
                    <a:p>
                      <a:pPr algn="ctr">
                        <a:lnSpc>
                          <a:spcPct val="107000"/>
                        </a:lnSpc>
                        <a:spcBef>
                          <a:spcPts val="300"/>
                        </a:spcBef>
                        <a:spcAft>
                          <a:spcPts val="300"/>
                        </a:spcAft>
                      </a:pPr>
                      <a:r>
                        <a:rPr lang="en-US" sz="1600" kern="1200" dirty="0">
                          <a:solidFill>
                            <a:schemeClr val="dk1"/>
                          </a:solidFill>
                          <a:effectLst/>
                          <a:latin typeface="+mn-lt"/>
                          <a:ea typeface="+mn-ea"/>
                          <a:cs typeface="+mn-cs"/>
                        </a:rPr>
                        <a:t>- and -</a:t>
                      </a:r>
                      <a:endParaRPr lang="en-CA" sz="1600" kern="1200" dirty="0">
                        <a:solidFill>
                          <a:schemeClr val="dk1"/>
                        </a:solidFill>
                        <a:effectLst/>
                        <a:latin typeface="+mn-lt"/>
                        <a:ea typeface="+mn-ea"/>
                        <a:cs typeface="+mn-cs"/>
                      </a:endParaRPr>
                    </a:p>
                    <a:p>
                      <a:pPr algn="ctr">
                        <a:lnSpc>
                          <a:spcPct val="107000"/>
                        </a:lnSpc>
                        <a:spcBef>
                          <a:spcPts val="300"/>
                        </a:spcBef>
                        <a:spcAft>
                          <a:spcPts val="300"/>
                        </a:spcAft>
                      </a:pPr>
                      <a:r>
                        <a:rPr lang="en-US" sz="1600" kern="1200" dirty="0">
                          <a:solidFill>
                            <a:schemeClr val="dk1"/>
                          </a:solidFill>
                          <a:effectLst/>
                          <a:latin typeface="+mn-lt"/>
                          <a:ea typeface="+mn-ea"/>
                          <a:cs typeface="+mn-cs"/>
                        </a:rPr>
                        <a:t>Age plus years of continuous service = </a:t>
                      </a:r>
                      <a:br>
                        <a:rPr lang="en-US" sz="1600" kern="1200" dirty="0">
                          <a:solidFill>
                            <a:schemeClr val="dk1"/>
                          </a:solidFill>
                          <a:effectLst/>
                          <a:latin typeface="+mn-lt"/>
                          <a:ea typeface="+mn-ea"/>
                          <a:cs typeface="+mn-cs"/>
                        </a:rPr>
                      </a:br>
                      <a:r>
                        <a:rPr lang="en-US" sz="1600" kern="1200" dirty="0">
                          <a:solidFill>
                            <a:schemeClr val="dk1"/>
                          </a:solidFill>
                          <a:effectLst/>
                          <a:latin typeface="+mn-lt"/>
                          <a:ea typeface="+mn-ea"/>
                          <a:cs typeface="+mn-cs"/>
                        </a:rPr>
                        <a:t>80 or more</a:t>
                      </a:r>
                      <a:endParaRPr lang="en-CA" sz="1600" kern="1200" dirty="0">
                        <a:solidFill>
                          <a:schemeClr val="dk1"/>
                        </a:solidFill>
                        <a:effectLst/>
                        <a:latin typeface="+mn-lt"/>
                        <a:ea typeface="+mn-ea"/>
                        <a:cs typeface="+mn-cs"/>
                      </a:endParaRPr>
                    </a:p>
                  </a:txBody>
                  <a:tcPr marL="58006" marR="58006" marT="8056" marB="0"/>
                </a:tc>
                <a:tc>
                  <a:txBody>
                    <a:bodyPr/>
                    <a:lstStyle/>
                    <a:p>
                      <a:pPr algn="ctr">
                        <a:lnSpc>
                          <a:spcPct val="107000"/>
                        </a:lnSpc>
                        <a:spcBef>
                          <a:spcPts val="300"/>
                        </a:spcBef>
                        <a:spcAft>
                          <a:spcPts val="300"/>
                        </a:spcAft>
                      </a:pPr>
                      <a:r>
                        <a:rPr lang="en-US" sz="1600" kern="1200" dirty="0">
                          <a:solidFill>
                            <a:schemeClr val="dk1"/>
                          </a:solidFill>
                          <a:effectLst/>
                          <a:latin typeface="+mn-lt"/>
                          <a:ea typeface="+mn-ea"/>
                          <a:cs typeface="+mn-cs"/>
                        </a:rPr>
                        <a:t>Age 60</a:t>
                      </a:r>
                      <a:endParaRPr lang="en-CA" sz="1600" kern="1200" dirty="0">
                        <a:solidFill>
                          <a:schemeClr val="dk1"/>
                        </a:solidFill>
                        <a:effectLst/>
                        <a:latin typeface="+mn-lt"/>
                        <a:ea typeface="+mn-ea"/>
                        <a:cs typeface="+mn-cs"/>
                      </a:endParaRPr>
                    </a:p>
                    <a:p>
                      <a:pPr algn="ctr">
                        <a:lnSpc>
                          <a:spcPct val="107000"/>
                        </a:lnSpc>
                        <a:spcBef>
                          <a:spcPts val="300"/>
                        </a:spcBef>
                        <a:spcAft>
                          <a:spcPts val="300"/>
                        </a:spcAft>
                      </a:pPr>
                      <a:r>
                        <a:rPr lang="en-US" sz="1600" kern="1200" dirty="0">
                          <a:solidFill>
                            <a:schemeClr val="dk1"/>
                          </a:solidFill>
                          <a:effectLst/>
                          <a:latin typeface="+mn-lt"/>
                          <a:ea typeface="+mn-ea"/>
                          <a:cs typeface="+mn-cs"/>
                        </a:rPr>
                        <a:t>- and -</a:t>
                      </a:r>
                      <a:endParaRPr lang="en-CA" sz="1600" kern="1200" dirty="0">
                        <a:solidFill>
                          <a:schemeClr val="dk1"/>
                        </a:solidFill>
                        <a:effectLst/>
                        <a:latin typeface="+mn-lt"/>
                        <a:ea typeface="+mn-ea"/>
                        <a:cs typeface="+mn-cs"/>
                      </a:endParaRPr>
                    </a:p>
                    <a:p>
                      <a:pPr algn="ctr">
                        <a:lnSpc>
                          <a:spcPct val="107000"/>
                        </a:lnSpc>
                        <a:spcBef>
                          <a:spcPts val="300"/>
                        </a:spcBef>
                        <a:spcAft>
                          <a:spcPts val="300"/>
                        </a:spcAft>
                      </a:pPr>
                      <a:r>
                        <a:rPr lang="en-US" sz="1600" kern="1200" dirty="0">
                          <a:solidFill>
                            <a:schemeClr val="dk1"/>
                          </a:solidFill>
                          <a:effectLst/>
                          <a:latin typeface="+mn-lt"/>
                          <a:ea typeface="+mn-ea"/>
                          <a:cs typeface="+mn-cs"/>
                        </a:rPr>
                        <a:t>Age plus years of continuous service = </a:t>
                      </a:r>
                      <a:br>
                        <a:rPr lang="en-US" sz="1600" kern="1200" dirty="0">
                          <a:solidFill>
                            <a:schemeClr val="dk1"/>
                          </a:solidFill>
                          <a:effectLst/>
                          <a:latin typeface="+mn-lt"/>
                          <a:ea typeface="+mn-ea"/>
                          <a:cs typeface="+mn-cs"/>
                        </a:rPr>
                      </a:br>
                      <a:r>
                        <a:rPr lang="en-US" sz="1600" kern="1200" dirty="0">
                          <a:solidFill>
                            <a:schemeClr val="dk1"/>
                          </a:solidFill>
                          <a:effectLst/>
                          <a:latin typeface="+mn-lt"/>
                          <a:ea typeface="+mn-ea"/>
                          <a:cs typeface="+mn-cs"/>
                        </a:rPr>
                        <a:t>80 or more</a:t>
                      </a:r>
                      <a:endParaRPr lang="en-CA" sz="1600" kern="1200" dirty="0">
                        <a:solidFill>
                          <a:schemeClr val="dk1"/>
                        </a:solidFill>
                        <a:effectLst/>
                        <a:latin typeface="+mn-lt"/>
                        <a:ea typeface="+mn-ea"/>
                        <a:cs typeface="+mn-cs"/>
                      </a:endParaRPr>
                    </a:p>
                  </a:txBody>
                  <a:tcPr marL="58006" marR="58006" marT="8056" marB="0"/>
                </a:tc>
                <a:tc>
                  <a:txBody>
                    <a:bodyPr/>
                    <a:lstStyle/>
                    <a:p>
                      <a:pPr>
                        <a:lnSpc>
                          <a:spcPct val="107000"/>
                        </a:lnSpc>
                      </a:pPr>
                      <a:endParaRPr lang="en-CA" sz="1600" dirty="0">
                        <a:effectLst/>
                        <a:latin typeface="Calibri" panose="020F0502020204030204" pitchFamily="34" charset="0"/>
                      </a:endParaRPr>
                    </a:p>
                  </a:txBody>
                  <a:tcPr marL="58006" marR="58006" marT="8056" marB="0"/>
                </a:tc>
                <a:extLst>
                  <a:ext uri="{0D108BD9-81ED-4DB2-BD59-A6C34878D82A}">
                    <a16:rowId xmlns:a16="http://schemas.microsoft.com/office/drawing/2014/main" val="2985253165"/>
                  </a:ext>
                </a:extLst>
              </a:tr>
              <a:tr h="1310065">
                <a:tc>
                  <a:txBody>
                    <a:bodyPr/>
                    <a:lstStyle/>
                    <a:p>
                      <a:pPr>
                        <a:lnSpc>
                          <a:spcPct val="107000"/>
                        </a:lnSpc>
                        <a:spcAft>
                          <a:spcPts val="800"/>
                        </a:spcAft>
                      </a:pPr>
                      <a:r>
                        <a:rPr lang="en-US" sz="1600" b="1" kern="1200" dirty="0">
                          <a:solidFill>
                            <a:schemeClr val="bg1"/>
                          </a:solidFill>
                          <a:effectLst/>
                          <a:latin typeface="+mn-lt"/>
                          <a:ea typeface="+mn-ea"/>
                          <a:cs typeface="+mn-cs"/>
                        </a:rPr>
                        <a:t>Grand-parenting of Early unreduced retirement (EURD)</a:t>
                      </a:r>
                      <a:endParaRPr lang="en-CA" sz="1600" b="1" kern="1200" dirty="0">
                        <a:solidFill>
                          <a:schemeClr val="bg1"/>
                        </a:solidFill>
                        <a:effectLst/>
                        <a:latin typeface="+mn-lt"/>
                        <a:ea typeface="+mn-ea"/>
                        <a:cs typeface="+mn-cs"/>
                      </a:endParaRPr>
                    </a:p>
                  </a:txBody>
                  <a:tcPr marL="77341" marR="77341" marT="38670" marB="38670">
                    <a:solidFill>
                      <a:schemeClr val="accent2"/>
                    </a:solidFill>
                  </a:tcPr>
                </a:tc>
                <a:tc gridSpan="2">
                  <a:txBody>
                    <a:bodyPr/>
                    <a:lstStyle/>
                    <a:p>
                      <a:r>
                        <a:rPr lang="en-US" sz="1600" b="0" kern="1200" dirty="0">
                          <a:solidFill>
                            <a:schemeClr val="dk1"/>
                          </a:solidFill>
                          <a:effectLst/>
                          <a:latin typeface="Arial" panose="020B0604020202020204" pitchFamily="34" charset="0"/>
                          <a:ea typeface="+mn-ea"/>
                          <a:cs typeface="Arial" panose="020B0604020202020204" pitchFamily="34" charset="0"/>
                        </a:rPr>
                        <a:t>If you are age 52 or older </a:t>
                      </a:r>
                      <a:r>
                        <a:rPr lang="en-US" sz="1600" b="0" i="1" kern="1200" dirty="0">
                          <a:solidFill>
                            <a:schemeClr val="dk1"/>
                          </a:solidFill>
                          <a:effectLst/>
                          <a:latin typeface="Arial" panose="020B0604020202020204" pitchFamily="34" charset="0"/>
                          <a:ea typeface="+mn-ea"/>
                          <a:cs typeface="Arial" panose="020B0604020202020204" pitchFamily="34" charset="0"/>
                        </a:rPr>
                        <a:t>on the date the UPP starts</a:t>
                      </a:r>
                      <a:r>
                        <a:rPr lang="en-US" sz="1600" b="0" kern="1200" dirty="0">
                          <a:solidFill>
                            <a:schemeClr val="dk1"/>
                          </a:solidFill>
                          <a:effectLst/>
                          <a:latin typeface="Arial" panose="020B0604020202020204" pitchFamily="34" charset="0"/>
                          <a:ea typeface="+mn-ea"/>
                          <a:cs typeface="Arial" panose="020B0604020202020204" pitchFamily="34" charset="0"/>
                        </a:rPr>
                        <a:t>, and your current EURD is better than the new UPP EURD, then your current EURD will apply to your entire pension. </a:t>
                      </a:r>
                      <a:endParaRPr lang="en-CA" sz="1600" b="0" kern="1200" dirty="0">
                        <a:solidFill>
                          <a:schemeClr val="dk1"/>
                        </a:solidFill>
                        <a:effectLst/>
                        <a:latin typeface="Arial" panose="020B0604020202020204" pitchFamily="34" charset="0"/>
                        <a:ea typeface="+mn-ea"/>
                        <a:cs typeface="Arial" panose="020B0604020202020204" pitchFamily="34" charset="0"/>
                      </a:endParaRPr>
                    </a:p>
                  </a:txBody>
                  <a:tcPr marL="58006" marR="58006" marT="8056" marB="0"/>
                </a:tc>
                <a:tc hMerge="1">
                  <a:txBody>
                    <a:bodyPr/>
                    <a:lstStyle/>
                    <a:p>
                      <a:pPr>
                        <a:lnSpc>
                          <a:spcPct val="107000"/>
                        </a:lnSpc>
                        <a:spcAft>
                          <a:spcPts val="800"/>
                        </a:spcAft>
                      </a:pPr>
                      <a:endParaRPr lang="en-CA" sz="900" dirty="0">
                        <a:effectLst/>
                        <a:latin typeface="Calibri" panose="020F0502020204030204" pitchFamily="34" charset="0"/>
                        <a:ea typeface="PMingLiU" panose="02020500000000000000" pitchFamily="18" charset="-120"/>
                        <a:cs typeface="Arial" panose="020B0604020202020204" pitchFamily="34" charset="0"/>
                      </a:endParaRPr>
                    </a:p>
                  </a:txBody>
                  <a:tcPr marL="58006" marR="58006" marT="8056" marB="0" anchor="ctr"/>
                </a:tc>
                <a:tc>
                  <a:txBody>
                    <a:bodyPr/>
                    <a:lstStyle/>
                    <a:p>
                      <a:pPr>
                        <a:lnSpc>
                          <a:spcPct val="107000"/>
                        </a:lnSpc>
                        <a:spcAft>
                          <a:spcPts val="800"/>
                        </a:spcAft>
                      </a:pPr>
                      <a:r>
                        <a:rPr lang="en-CA" sz="1600" dirty="0">
                          <a:effectLst/>
                        </a:rPr>
                        <a:t> </a:t>
                      </a:r>
                      <a:endParaRPr lang="en-CA" sz="1600" dirty="0">
                        <a:effectLst/>
                        <a:latin typeface="Calibri" panose="020F0502020204030204" pitchFamily="34" charset="0"/>
                        <a:ea typeface="PMingLiU" panose="02020500000000000000" pitchFamily="18" charset="-120"/>
                        <a:cs typeface="Arial" panose="020B0604020202020204" pitchFamily="34" charset="0"/>
                      </a:endParaRPr>
                    </a:p>
                  </a:txBody>
                  <a:tcPr marL="58006" marR="58006" marT="8056" marB="0"/>
                </a:tc>
                <a:extLst>
                  <a:ext uri="{0D108BD9-81ED-4DB2-BD59-A6C34878D82A}">
                    <a16:rowId xmlns:a16="http://schemas.microsoft.com/office/drawing/2014/main" val="2293009391"/>
                  </a:ext>
                </a:extLst>
              </a:tr>
            </a:tbl>
          </a:graphicData>
        </a:graphic>
      </p:graphicFrame>
      <p:pic>
        <p:nvPicPr>
          <p:cNvPr id="7" name="Picture 6">
            <a:extLst>
              <a:ext uri="{FF2B5EF4-FFF2-40B4-BE49-F238E27FC236}">
                <a16:creationId xmlns:a16="http://schemas.microsoft.com/office/drawing/2014/main" id="{66490C71-862F-B246-8E8B-EB1A26182B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5189" y="4104368"/>
            <a:ext cx="742065" cy="775194"/>
          </a:xfrm>
          <a:prstGeom prst="rect">
            <a:avLst/>
          </a:prstGeom>
        </p:spPr>
      </p:pic>
      <p:pic>
        <p:nvPicPr>
          <p:cNvPr id="10" name="Picture 9">
            <a:extLst>
              <a:ext uri="{FF2B5EF4-FFF2-40B4-BE49-F238E27FC236}">
                <a16:creationId xmlns:a16="http://schemas.microsoft.com/office/drawing/2014/main" id="{A16B91D7-E940-4BFD-8AA5-1CC76C2BA9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5189" y="2584247"/>
            <a:ext cx="808899" cy="775194"/>
          </a:xfrm>
          <a:prstGeom prst="rect">
            <a:avLst/>
          </a:prstGeom>
        </p:spPr>
      </p:pic>
    </p:spTree>
    <p:extLst>
      <p:ext uri="{BB962C8B-B14F-4D97-AF65-F5344CB8AC3E}">
        <p14:creationId xmlns:p14="http://schemas.microsoft.com/office/powerpoint/2010/main" val="3669542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617688C-9FD8-47C6-AB64-824847A23F09}"/>
              </a:ext>
            </a:extLst>
          </p:cNvPr>
          <p:cNvSpPr>
            <a:spLocks noGrp="1"/>
          </p:cNvSpPr>
          <p:nvPr>
            <p:ph type="title"/>
          </p:nvPr>
        </p:nvSpPr>
        <p:spPr/>
        <p:txBody>
          <a:bodyPr/>
          <a:lstStyle/>
          <a:p>
            <a:r>
              <a:rPr lang="en-US" dirty="0"/>
              <a:t>Plan comparison</a:t>
            </a:r>
            <a:endParaRPr lang="en-CA" dirty="0"/>
          </a:p>
        </p:txBody>
      </p:sp>
      <p:sp>
        <p:nvSpPr>
          <p:cNvPr id="4" name="Slide Number Placeholder 3"/>
          <p:cNvSpPr>
            <a:spLocks noGrp="1"/>
          </p:cNvSpPr>
          <p:nvPr>
            <p:ph type="sldNum" sz="quarter" idx="4"/>
          </p:nvPr>
        </p:nvSpPr>
        <p:spPr/>
        <p:txBody>
          <a:bodyPr/>
          <a:lstStyle/>
          <a:p>
            <a:endParaRPr lang="en-US"/>
          </a:p>
          <a:p>
            <a:fld id="{2DB20C1D-B540-4EA9-AD57-DD476619341D}" type="slidenum">
              <a:rPr lang="en-US" smtClean="0"/>
              <a:pPr/>
              <a:t>14</a:t>
            </a:fld>
            <a:endParaRPr lang="en-US" dirty="0"/>
          </a:p>
        </p:txBody>
      </p:sp>
      <p:graphicFrame>
        <p:nvGraphicFramePr>
          <p:cNvPr id="5" name="Content Placeholder 4"/>
          <p:cNvGraphicFramePr>
            <a:graphicFrameLocks noGrp="1"/>
          </p:cNvGraphicFramePr>
          <p:nvPr>
            <p:ph idx="2"/>
            <p:extLst>
              <p:ext uri="{D42A27DB-BD31-4B8C-83A1-F6EECF244321}">
                <p14:modId xmlns:p14="http://schemas.microsoft.com/office/powerpoint/2010/main" val="74974979"/>
              </p:ext>
            </p:extLst>
          </p:nvPr>
        </p:nvGraphicFramePr>
        <p:xfrm>
          <a:off x="250826" y="1520826"/>
          <a:ext cx="8575676" cy="5211278"/>
        </p:xfrm>
        <a:graphic>
          <a:graphicData uri="http://schemas.openxmlformats.org/drawingml/2006/table">
            <a:tbl>
              <a:tblPr firstRow="1" firstCol="1" bandRow="1">
                <a:tableStyleId>{5C22544A-7EE6-4342-B048-85BDC9FD1C3A}</a:tableStyleId>
              </a:tblPr>
              <a:tblGrid>
                <a:gridCol w="1628983">
                  <a:extLst>
                    <a:ext uri="{9D8B030D-6E8A-4147-A177-3AD203B41FA5}">
                      <a16:colId xmlns:a16="http://schemas.microsoft.com/office/drawing/2014/main" val="20000"/>
                    </a:ext>
                  </a:extLst>
                </a:gridCol>
                <a:gridCol w="2442581">
                  <a:extLst>
                    <a:ext uri="{9D8B030D-6E8A-4147-A177-3AD203B41FA5}">
                      <a16:colId xmlns:a16="http://schemas.microsoft.com/office/drawing/2014/main" val="20001"/>
                    </a:ext>
                  </a:extLst>
                </a:gridCol>
                <a:gridCol w="2442581">
                  <a:extLst>
                    <a:ext uri="{9D8B030D-6E8A-4147-A177-3AD203B41FA5}">
                      <a16:colId xmlns:a16="http://schemas.microsoft.com/office/drawing/2014/main" val="20002"/>
                    </a:ext>
                  </a:extLst>
                </a:gridCol>
                <a:gridCol w="2061531">
                  <a:extLst>
                    <a:ext uri="{9D8B030D-6E8A-4147-A177-3AD203B41FA5}">
                      <a16:colId xmlns:a16="http://schemas.microsoft.com/office/drawing/2014/main" val="20003"/>
                    </a:ext>
                  </a:extLst>
                </a:gridCol>
              </a:tblGrid>
              <a:tr h="718145">
                <a:tc>
                  <a:txBody>
                    <a:bodyPr/>
                    <a:lstStyle/>
                    <a:p>
                      <a:pPr algn="l"/>
                      <a:r>
                        <a:rPr lang="en-CA" sz="1800" dirty="0">
                          <a:latin typeface="Arial" panose="020B0604020202020204" pitchFamily="34" charset="0"/>
                          <a:cs typeface="Arial" panose="020B0604020202020204" pitchFamily="34" charset="0"/>
                        </a:rPr>
                        <a:t>Benefit provision</a:t>
                      </a:r>
                    </a:p>
                  </a:txBody>
                  <a:tcPr/>
                </a:tc>
                <a:tc>
                  <a:txBody>
                    <a:bodyPr/>
                    <a:lstStyle/>
                    <a:p>
                      <a:pPr algn="ctr"/>
                      <a:r>
                        <a:rPr lang="en-CA" sz="1800" dirty="0">
                          <a:latin typeface="Arial" panose="020B0604020202020204" pitchFamily="34" charset="0"/>
                          <a:cs typeface="Arial" panose="020B0604020202020204" pitchFamily="34" charset="0"/>
                        </a:rPr>
                        <a:t>Current </a:t>
                      </a:r>
                      <a:br>
                        <a:rPr lang="en-CA" sz="1800" dirty="0">
                          <a:latin typeface="Arial" panose="020B0604020202020204" pitchFamily="34" charset="0"/>
                          <a:cs typeface="Arial" panose="020B0604020202020204" pitchFamily="34" charset="0"/>
                        </a:rPr>
                      </a:br>
                      <a:r>
                        <a:rPr lang="en-CA" sz="1800" dirty="0">
                          <a:latin typeface="Arial" panose="020B0604020202020204" pitchFamily="34" charset="0"/>
                          <a:cs typeface="Arial" panose="020B0604020202020204" pitchFamily="34" charset="0"/>
                        </a:rPr>
                        <a:t>U of T Plan</a:t>
                      </a:r>
                    </a:p>
                  </a:txBody>
                  <a:tcPr/>
                </a:tc>
                <a:tc>
                  <a:txBody>
                    <a:bodyPr/>
                    <a:lstStyle/>
                    <a:p>
                      <a:pPr algn="ctr"/>
                      <a:r>
                        <a:rPr lang="en-CA" sz="1800" dirty="0">
                          <a:latin typeface="Arial" panose="020B0604020202020204" pitchFamily="34" charset="0"/>
                          <a:cs typeface="Arial" panose="020B0604020202020204" pitchFamily="34" charset="0"/>
                        </a:rPr>
                        <a:t>The UPP</a:t>
                      </a:r>
                    </a:p>
                  </a:txBody>
                  <a:tcPr/>
                </a:tc>
                <a:tc>
                  <a:txBody>
                    <a:bodyPr/>
                    <a:lstStyle/>
                    <a:p>
                      <a:pPr algn="ctr"/>
                      <a:r>
                        <a:rPr lang="en-CA" sz="1800" dirty="0">
                          <a:latin typeface="Arial" panose="020B0604020202020204" pitchFamily="34" charset="0"/>
                          <a:cs typeface="Arial" panose="020B0604020202020204" pitchFamily="34" charset="0"/>
                        </a:rPr>
                        <a:t>What this </a:t>
                      </a:r>
                      <a:br>
                        <a:rPr lang="en-CA" sz="1800" dirty="0">
                          <a:latin typeface="Arial" panose="020B0604020202020204" pitchFamily="34" charset="0"/>
                          <a:cs typeface="Arial" panose="020B0604020202020204" pitchFamily="34" charset="0"/>
                        </a:rPr>
                      </a:br>
                      <a:r>
                        <a:rPr lang="en-CA" sz="1800" dirty="0">
                          <a:latin typeface="Arial" panose="020B0604020202020204" pitchFamily="34" charset="0"/>
                          <a:cs typeface="Arial" panose="020B0604020202020204" pitchFamily="34" charset="0"/>
                        </a:rPr>
                        <a:t>means for you</a:t>
                      </a:r>
                    </a:p>
                  </a:txBody>
                  <a:tcPr/>
                </a:tc>
                <a:extLst>
                  <a:ext uri="{0D108BD9-81ED-4DB2-BD59-A6C34878D82A}">
                    <a16:rowId xmlns:a16="http://schemas.microsoft.com/office/drawing/2014/main" val="10000"/>
                  </a:ext>
                </a:extLst>
              </a:tr>
              <a:tr h="3874812">
                <a:tc rowSpan="2">
                  <a:txBody>
                    <a:bodyPr/>
                    <a:lstStyle/>
                    <a:p>
                      <a:pPr marL="0" marR="0">
                        <a:lnSpc>
                          <a:spcPct val="115000"/>
                        </a:lnSpc>
                        <a:spcBef>
                          <a:spcPts val="0"/>
                        </a:spcBef>
                        <a:spcAft>
                          <a:spcPts val="0"/>
                        </a:spcAft>
                      </a:pPr>
                      <a:r>
                        <a:rPr lang="en-US" sz="1600" dirty="0">
                          <a:effectLst/>
                          <a:latin typeface="Arial" panose="020B0604020202020204" pitchFamily="34" charset="0"/>
                          <a:ea typeface="Calibri"/>
                          <a:cs typeface="Arial" panose="020B0604020202020204" pitchFamily="34" charset="0"/>
                        </a:rPr>
                        <a:t>Survivor Benefits </a:t>
                      </a:r>
                    </a:p>
                  </a:txBody>
                  <a:tcPr marL="68580" marR="68580" marT="0" marB="0">
                    <a:solidFill>
                      <a:srgbClr val="F7941F"/>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550" kern="1200" dirty="0">
                          <a:solidFill>
                            <a:schemeClr val="dk1"/>
                          </a:solidFill>
                          <a:effectLst/>
                          <a:latin typeface="Arial" panose="020B0604020202020204" pitchFamily="34" charset="0"/>
                          <a:ea typeface="+mn-ea"/>
                          <a:cs typeface="Arial" panose="020B0604020202020204" pitchFamily="34" charset="0"/>
                        </a:rPr>
                        <a:t>Normal form is J&amp;S60 - upon pensioner’s death, 60% of pension paid to surviving spouse </a:t>
                      </a:r>
                      <a:endParaRPr lang="en-US" sz="1550" kern="1200" dirty="0">
                        <a:solidFill>
                          <a:schemeClr val="dk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r>
                        <a:rPr lang="en-US" sz="1550" kern="1200" dirty="0">
                          <a:solidFill>
                            <a:schemeClr val="dk1"/>
                          </a:solidFill>
                          <a:effectLst/>
                          <a:latin typeface="Arial" panose="020B0604020202020204" pitchFamily="34" charset="0"/>
                          <a:ea typeface="+mn-ea"/>
                          <a:cs typeface="Arial" panose="020B0604020202020204" pitchFamily="34" charset="0"/>
                        </a:rPr>
                        <a:t>Normal form is J&amp;S50 – upon pensioner’s death, 50% of pension paid to surviving spouse. </a:t>
                      </a:r>
                    </a:p>
                    <a:p>
                      <a:endParaRPr lang="en-CA" sz="1550" kern="1200" dirty="0">
                        <a:solidFill>
                          <a:schemeClr val="dk1"/>
                        </a:solidFill>
                        <a:effectLst/>
                        <a:latin typeface="Arial" panose="020B0604020202020204" pitchFamily="34" charset="0"/>
                        <a:ea typeface="+mn-ea"/>
                        <a:cs typeface="Arial" panose="020B0604020202020204" pitchFamily="34" charset="0"/>
                      </a:endParaRPr>
                    </a:p>
                    <a:p>
                      <a:r>
                        <a:rPr lang="en-US" sz="1550" kern="1200" dirty="0">
                          <a:solidFill>
                            <a:schemeClr val="dk1"/>
                          </a:solidFill>
                          <a:effectLst/>
                          <a:latin typeface="Arial" panose="020B0604020202020204" pitchFamily="34" charset="0"/>
                          <a:ea typeface="+mn-ea"/>
                          <a:cs typeface="Arial" panose="020B0604020202020204" pitchFamily="34" charset="0"/>
                        </a:rPr>
                        <a:t>If a member elects a form of J&amp;S that is greater than 50% (i.e., 60% or more) the pensioner’s benefit will be actuarially reduced to accommodate for the extra % above 50% payable to surviving spouse upon pensioner’s death</a:t>
                      </a:r>
                    </a:p>
                  </a:txBody>
                  <a:tcPr marL="68580" marR="68580" marT="0" marB="0"/>
                </a:tc>
                <a:tc>
                  <a:txBody>
                    <a:bodyPr/>
                    <a:lstStyle/>
                    <a:p>
                      <a:pPr marL="0" marR="0">
                        <a:lnSpc>
                          <a:spcPct val="115000"/>
                        </a:lnSpc>
                        <a:spcBef>
                          <a:spcPts val="0"/>
                        </a:spcBef>
                        <a:spcAft>
                          <a:spcPts val="0"/>
                        </a:spcAft>
                      </a:pPr>
                      <a:endParaRPr lang="en-US" sz="1600" dirty="0">
                        <a:effectLst/>
                        <a:latin typeface="Arial" panose="020B0604020202020204" pitchFamily="34" charset="0"/>
                        <a:ea typeface="Calibri"/>
                        <a:cs typeface="Arial" panose="020B060402020202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10001"/>
                  </a:ext>
                </a:extLst>
              </a:tr>
              <a:tr h="618321">
                <a:tc vMerge="1">
                  <a:txBody>
                    <a:bodyPr/>
                    <a:lstStyle/>
                    <a:p>
                      <a:pPr marL="0" marR="0">
                        <a:lnSpc>
                          <a:spcPct val="115000"/>
                        </a:lnSpc>
                        <a:spcBef>
                          <a:spcPts val="0"/>
                        </a:spcBef>
                        <a:spcAft>
                          <a:spcPts val="0"/>
                        </a:spcAft>
                      </a:pPr>
                      <a:endParaRPr lang="en-US" sz="1600" dirty="0">
                        <a:effectLst/>
                        <a:latin typeface="Calibri"/>
                        <a:ea typeface="Calibri"/>
                        <a:cs typeface="Times New Roman"/>
                      </a:endParaRPr>
                    </a:p>
                  </a:txBody>
                  <a:tcPr marL="68580" marR="68580" marT="0" marB="0"/>
                </a:tc>
                <a:tc>
                  <a:txBody>
                    <a:bodyPr/>
                    <a:lstStyle/>
                    <a:p>
                      <a:pPr marL="0" marR="0" lvl="0" indent="0" algn="l" defTabSz="685800" rtl="0" eaLnBrk="1" fontAlgn="auto" latinLnBrk="0" hangingPunct="1">
                        <a:lnSpc>
                          <a:spcPct val="115000"/>
                        </a:lnSpc>
                        <a:spcBef>
                          <a:spcPts val="0"/>
                        </a:spcBef>
                        <a:spcAft>
                          <a:spcPts val="0"/>
                        </a:spcAft>
                        <a:buClrTx/>
                        <a:buSzTx/>
                        <a:buFontTx/>
                        <a:buNone/>
                        <a:tabLst/>
                        <a:defRPr/>
                      </a:pPr>
                      <a:r>
                        <a:rPr lang="en-US" sz="1550" dirty="0">
                          <a:effectLst/>
                          <a:latin typeface="Arial" panose="020B0604020202020204" pitchFamily="34" charset="0"/>
                          <a:ea typeface="Calibri"/>
                          <a:cs typeface="Arial" panose="020B0604020202020204" pitchFamily="34" charset="0"/>
                        </a:rPr>
                        <a:t>No spouse – lifetime, guaranteed for 5 years</a:t>
                      </a: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550" dirty="0">
                          <a:effectLst/>
                          <a:latin typeface="Arial" panose="020B0604020202020204" pitchFamily="34" charset="0"/>
                          <a:ea typeface="Calibri"/>
                          <a:cs typeface="Arial" panose="020B0604020202020204" pitchFamily="34" charset="0"/>
                        </a:rPr>
                        <a:t>No spouse – lifetime, guaranteed for 10 years</a:t>
                      </a:r>
                    </a:p>
                  </a:txBody>
                  <a:tcPr marL="68580" marR="68580" marT="0" marB="0"/>
                </a:tc>
                <a:tc>
                  <a:txBody>
                    <a:bodyPr/>
                    <a:lstStyle/>
                    <a:p>
                      <a:pPr marL="0" marR="0">
                        <a:lnSpc>
                          <a:spcPct val="115000"/>
                        </a:lnSpc>
                        <a:spcBef>
                          <a:spcPts val="0"/>
                        </a:spcBef>
                        <a:spcAft>
                          <a:spcPts val="0"/>
                        </a:spcAft>
                      </a:pPr>
                      <a:endParaRPr lang="en-US" sz="1600" dirty="0">
                        <a:effectLst/>
                        <a:latin typeface="Arial" panose="020B0604020202020204" pitchFamily="34" charset="0"/>
                        <a:ea typeface="Calibri"/>
                        <a:cs typeface="Arial" panose="020B060402020202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3621068298"/>
                  </a:ext>
                </a:extLst>
              </a:tr>
            </a:tbl>
          </a:graphicData>
        </a:graphic>
      </p:graphicFrame>
      <p:pic>
        <p:nvPicPr>
          <p:cNvPr id="12" name="Picture 11">
            <a:extLst>
              <a:ext uri="{FF2B5EF4-FFF2-40B4-BE49-F238E27FC236}">
                <a16:creationId xmlns:a16="http://schemas.microsoft.com/office/drawing/2014/main" id="{8FFC045C-E830-1647-8E6E-7C8CCA6351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9180" y="3572537"/>
            <a:ext cx="469147" cy="490091"/>
          </a:xfrm>
          <a:prstGeom prst="rect">
            <a:avLst/>
          </a:prstGeom>
        </p:spPr>
      </p:pic>
      <p:pic>
        <p:nvPicPr>
          <p:cNvPr id="13" name="Picture 12">
            <a:extLst>
              <a:ext uri="{FF2B5EF4-FFF2-40B4-BE49-F238E27FC236}">
                <a16:creationId xmlns:a16="http://schemas.microsoft.com/office/drawing/2014/main" id="{BB483DDC-F786-5F47-85C4-A1EF2B6B4A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9180" y="5505615"/>
            <a:ext cx="468123" cy="448618"/>
          </a:xfrm>
          <a:prstGeom prst="rect">
            <a:avLst/>
          </a:prstGeom>
        </p:spPr>
      </p:pic>
    </p:spTree>
    <p:extLst>
      <p:ext uri="{BB962C8B-B14F-4D97-AF65-F5344CB8AC3E}">
        <p14:creationId xmlns:p14="http://schemas.microsoft.com/office/powerpoint/2010/main" val="1961412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8DAE56F-921E-4A9E-9270-EC92587C09E8}"/>
              </a:ext>
            </a:extLst>
          </p:cNvPr>
          <p:cNvSpPr>
            <a:spLocks noGrp="1"/>
          </p:cNvSpPr>
          <p:nvPr>
            <p:ph type="title"/>
          </p:nvPr>
        </p:nvSpPr>
        <p:spPr/>
        <p:txBody>
          <a:bodyPr/>
          <a:lstStyle/>
          <a:p>
            <a:r>
              <a:rPr lang="en-US" dirty="0"/>
              <a:t>Plan comparison</a:t>
            </a:r>
            <a:endParaRPr lang="en-CA" dirty="0"/>
          </a:p>
        </p:txBody>
      </p:sp>
      <p:sp>
        <p:nvSpPr>
          <p:cNvPr id="4" name="Slide Number Placeholder 3"/>
          <p:cNvSpPr>
            <a:spLocks noGrp="1"/>
          </p:cNvSpPr>
          <p:nvPr>
            <p:ph type="sldNum" sz="quarter" idx="4"/>
          </p:nvPr>
        </p:nvSpPr>
        <p:spPr/>
        <p:txBody>
          <a:bodyPr/>
          <a:lstStyle/>
          <a:p>
            <a:endParaRPr lang="en-US"/>
          </a:p>
          <a:p>
            <a:fld id="{2DB20C1D-B540-4EA9-AD57-DD476619341D}" type="slidenum">
              <a:rPr lang="en-US" smtClean="0"/>
              <a:pPr/>
              <a:t>15</a:t>
            </a:fld>
            <a:endParaRPr lang="en-US" dirty="0"/>
          </a:p>
        </p:txBody>
      </p:sp>
      <p:graphicFrame>
        <p:nvGraphicFramePr>
          <p:cNvPr id="5" name="Content Placeholder 4"/>
          <p:cNvGraphicFramePr>
            <a:graphicFrameLocks noGrp="1"/>
          </p:cNvGraphicFramePr>
          <p:nvPr>
            <p:ph idx="2"/>
            <p:extLst>
              <p:ext uri="{D42A27DB-BD31-4B8C-83A1-F6EECF244321}">
                <p14:modId xmlns:p14="http://schemas.microsoft.com/office/powerpoint/2010/main" val="662931486"/>
              </p:ext>
            </p:extLst>
          </p:nvPr>
        </p:nvGraphicFramePr>
        <p:xfrm>
          <a:off x="317499" y="1520826"/>
          <a:ext cx="8509002" cy="4151312"/>
        </p:xfrm>
        <a:graphic>
          <a:graphicData uri="http://schemas.openxmlformats.org/drawingml/2006/table">
            <a:tbl>
              <a:tblPr firstRow="1" firstCol="1" bandRow="1">
                <a:tableStyleId>{5C22544A-7EE6-4342-B048-85BDC9FD1C3A}</a:tableStyleId>
              </a:tblPr>
              <a:tblGrid>
                <a:gridCol w="1616319">
                  <a:extLst>
                    <a:ext uri="{9D8B030D-6E8A-4147-A177-3AD203B41FA5}">
                      <a16:colId xmlns:a16="http://schemas.microsoft.com/office/drawing/2014/main" val="20000"/>
                    </a:ext>
                  </a:extLst>
                </a:gridCol>
                <a:gridCol w="2542736">
                  <a:extLst>
                    <a:ext uri="{9D8B030D-6E8A-4147-A177-3AD203B41FA5}">
                      <a16:colId xmlns:a16="http://schemas.microsoft.com/office/drawing/2014/main" val="20001"/>
                    </a:ext>
                  </a:extLst>
                </a:gridCol>
                <a:gridCol w="2542736">
                  <a:extLst>
                    <a:ext uri="{9D8B030D-6E8A-4147-A177-3AD203B41FA5}">
                      <a16:colId xmlns:a16="http://schemas.microsoft.com/office/drawing/2014/main" val="20002"/>
                    </a:ext>
                  </a:extLst>
                </a:gridCol>
                <a:gridCol w="1807211">
                  <a:extLst>
                    <a:ext uri="{9D8B030D-6E8A-4147-A177-3AD203B41FA5}">
                      <a16:colId xmlns:a16="http://schemas.microsoft.com/office/drawing/2014/main" val="20003"/>
                    </a:ext>
                  </a:extLst>
                </a:gridCol>
              </a:tblGrid>
              <a:tr h="595366">
                <a:tc>
                  <a:txBody>
                    <a:bodyPr/>
                    <a:lstStyle/>
                    <a:p>
                      <a:pPr algn="l"/>
                      <a:r>
                        <a:rPr lang="en-CA" sz="1800" dirty="0">
                          <a:latin typeface="Arial" panose="020B0604020202020204" pitchFamily="34" charset="0"/>
                          <a:cs typeface="Arial" panose="020B0604020202020204" pitchFamily="34" charset="0"/>
                        </a:rPr>
                        <a:t>Benefit provision</a:t>
                      </a:r>
                    </a:p>
                  </a:txBody>
                  <a:tcPr/>
                </a:tc>
                <a:tc>
                  <a:txBody>
                    <a:bodyPr/>
                    <a:lstStyle/>
                    <a:p>
                      <a:pPr algn="ctr"/>
                      <a:r>
                        <a:rPr lang="en-CA" sz="1800" dirty="0">
                          <a:latin typeface="Arial" panose="020B0604020202020204" pitchFamily="34" charset="0"/>
                          <a:cs typeface="Arial" panose="020B0604020202020204" pitchFamily="34" charset="0"/>
                        </a:rPr>
                        <a:t>Current </a:t>
                      </a:r>
                      <a:br>
                        <a:rPr lang="en-CA" sz="1800" dirty="0">
                          <a:latin typeface="Arial" panose="020B0604020202020204" pitchFamily="34" charset="0"/>
                          <a:cs typeface="Arial" panose="020B0604020202020204" pitchFamily="34" charset="0"/>
                        </a:rPr>
                      </a:br>
                      <a:r>
                        <a:rPr lang="en-CA" sz="1800" dirty="0">
                          <a:latin typeface="Arial" panose="020B0604020202020204" pitchFamily="34" charset="0"/>
                          <a:cs typeface="Arial" panose="020B0604020202020204" pitchFamily="34" charset="0"/>
                        </a:rPr>
                        <a:t>U of T Plan</a:t>
                      </a:r>
                    </a:p>
                  </a:txBody>
                  <a:tcPr/>
                </a:tc>
                <a:tc>
                  <a:txBody>
                    <a:bodyPr/>
                    <a:lstStyle/>
                    <a:p>
                      <a:pPr algn="ctr"/>
                      <a:r>
                        <a:rPr lang="en-CA" sz="1800" dirty="0">
                          <a:latin typeface="Arial" panose="020B0604020202020204" pitchFamily="34" charset="0"/>
                          <a:cs typeface="Arial" panose="020B0604020202020204" pitchFamily="34" charset="0"/>
                        </a:rPr>
                        <a:t>The UPP</a:t>
                      </a:r>
                    </a:p>
                  </a:txBody>
                  <a:tcPr/>
                </a:tc>
                <a:tc>
                  <a:txBody>
                    <a:bodyPr/>
                    <a:lstStyle/>
                    <a:p>
                      <a:pPr algn="ctr"/>
                      <a:r>
                        <a:rPr lang="en-CA" sz="1800" dirty="0">
                          <a:latin typeface="Arial" panose="020B0604020202020204" pitchFamily="34" charset="0"/>
                          <a:cs typeface="Arial" panose="020B0604020202020204" pitchFamily="34" charset="0"/>
                        </a:rPr>
                        <a:t>What this </a:t>
                      </a:r>
                      <a:br>
                        <a:rPr lang="en-CA" sz="1800" dirty="0">
                          <a:latin typeface="Arial" panose="020B0604020202020204" pitchFamily="34" charset="0"/>
                          <a:cs typeface="Arial" panose="020B0604020202020204" pitchFamily="34" charset="0"/>
                        </a:rPr>
                      </a:br>
                      <a:r>
                        <a:rPr lang="en-CA" sz="1800" dirty="0">
                          <a:latin typeface="Arial" panose="020B0604020202020204" pitchFamily="34" charset="0"/>
                          <a:cs typeface="Arial" panose="020B0604020202020204" pitchFamily="34" charset="0"/>
                        </a:rPr>
                        <a:t>means for you</a:t>
                      </a:r>
                    </a:p>
                  </a:txBody>
                  <a:tcPr/>
                </a:tc>
                <a:extLst>
                  <a:ext uri="{0D108BD9-81ED-4DB2-BD59-A6C34878D82A}">
                    <a16:rowId xmlns:a16="http://schemas.microsoft.com/office/drawing/2014/main" val="10000"/>
                  </a:ext>
                </a:extLst>
              </a:tr>
              <a:tr h="2537865">
                <a:tc>
                  <a:txBody>
                    <a:bodyPr/>
                    <a:lstStyle/>
                    <a:p>
                      <a:pPr marL="0" marR="0">
                        <a:lnSpc>
                          <a:spcPct val="115000"/>
                        </a:lnSpc>
                        <a:spcBef>
                          <a:spcPts val="300"/>
                        </a:spcBef>
                        <a:spcAft>
                          <a:spcPts val="300"/>
                        </a:spcAft>
                      </a:pPr>
                      <a:r>
                        <a:rPr lang="en-US" sz="1600" dirty="0">
                          <a:effectLst/>
                          <a:latin typeface="Arial" panose="020B0604020202020204" pitchFamily="34" charset="0"/>
                          <a:ea typeface="Calibri"/>
                          <a:cs typeface="Arial" panose="020B0604020202020204" pitchFamily="34" charset="0"/>
                        </a:rPr>
                        <a:t>When you leave</a:t>
                      </a:r>
                    </a:p>
                  </a:txBody>
                  <a:tcPr marL="68580" marR="68580" marT="0" marB="0">
                    <a:solidFill>
                      <a:srgbClr val="F7941F"/>
                    </a:solidFill>
                  </a:tcPr>
                </a:tc>
                <a:tc>
                  <a:txBody>
                    <a:bodyPr/>
                    <a:lstStyle/>
                    <a:p>
                      <a:pPr marL="0" marR="0" algn="l">
                        <a:lnSpc>
                          <a:spcPct val="115000"/>
                        </a:lnSpc>
                        <a:spcBef>
                          <a:spcPts val="300"/>
                        </a:spcBef>
                        <a:spcAft>
                          <a:spcPts val="300"/>
                        </a:spcAft>
                      </a:pPr>
                      <a:r>
                        <a:rPr lang="en-US" sz="1600" b="1" dirty="0">
                          <a:effectLst/>
                          <a:latin typeface="Arial" panose="020B0604020202020204" pitchFamily="34" charset="0"/>
                          <a:ea typeface="Calibri"/>
                          <a:cs typeface="Arial" panose="020B0604020202020204" pitchFamily="34" charset="0"/>
                        </a:rPr>
                        <a:t>Before age 55: </a:t>
                      </a:r>
                    </a:p>
                    <a:p>
                      <a:pPr marL="285750" marR="0" indent="-285750" algn="l">
                        <a:lnSpc>
                          <a:spcPct val="115000"/>
                        </a:lnSpc>
                        <a:spcBef>
                          <a:spcPts val="300"/>
                        </a:spcBef>
                        <a:spcAft>
                          <a:spcPts val="300"/>
                        </a:spcAft>
                        <a:buFont typeface="Arial" panose="020B0604020202020204" pitchFamily="34" charset="0"/>
                        <a:buChar char="•"/>
                      </a:pPr>
                      <a:r>
                        <a:rPr lang="en-US" sz="1600" dirty="0">
                          <a:effectLst/>
                          <a:latin typeface="Arial" panose="020B0604020202020204" pitchFamily="34" charset="0"/>
                          <a:ea typeface="Calibri"/>
                          <a:cs typeface="Arial" panose="020B0604020202020204" pitchFamily="34" charset="0"/>
                        </a:rPr>
                        <a:t>transfer the commuted value or deferred vested pension</a:t>
                      </a:r>
                    </a:p>
                    <a:p>
                      <a:pPr marL="0" marR="0" algn="l">
                        <a:lnSpc>
                          <a:spcPct val="115000"/>
                        </a:lnSpc>
                        <a:spcBef>
                          <a:spcPts val="300"/>
                        </a:spcBef>
                        <a:spcAft>
                          <a:spcPts val="300"/>
                        </a:spcAft>
                      </a:pPr>
                      <a:r>
                        <a:rPr lang="en-US" sz="1600" b="1" dirty="0">
                          <a:effectLst/>
                          <a:latin typeface="Arial" panose="020B0604020202020204" pitchFamily="34" charset="0"/>
                          <a:ea typeface="Calibri"/>
                          <a:cs typeface="Arial" panose="020B0604020202020204" pitchFamily="34" charset="0"/>
                        </a:rPr>
                        <a:t>After age 55 and before age 65: </a:t>
                      </a:r>
                    </a:p>
                    <a:p>
                      <a:pPr marL="285750" marR="0" indent="-285750" algn="l">
                        <a:lnSpc>
                          <a:spcPct val="115000"/>
                        </a:lnSpc>
                        <a:spcBef>
                          <a:spcPts val="300"/>
                        </a:spcBef>
                        <a:spcAft>
                          <a:spcPts val="300"/>
                        </a:spcAft>
                        <a:buFont typeface="Arial" panose="020B0604020202020204" pitchFamily="34" charset="0"/>
                        <a:buChar char="•"/>
                      </a:pPr>
                      <a:r>
                        <a:rPr lang="en-US" sz="1600" dirty="0">
                          <a:effectLst/>
                          <a:latin typeface="Arial" panose="020B0604020202020204" pitchFamily="34" charset="0"/>
                          <a:ea typeface="Calibri"/>
                          <a:cs typeface="Arial" panose="020B0604020202020204" pitchFamily="34" charset="0"/>
                        </a:rPr>
                        <a:t>take the pension, or transfer the commuted value</a:t>
                      </a:r>
                    </a:p>
                  </a:txBody>
                  <a:tcPr marL="68580" marR="68580" marT="0" marB="0"/>
                </a:tc>
                <a:tc>
                  <a:txBody>
                    <a:bodyPr/>
                    <a:lstStyle/>
                    <a:p>
                      <a:pPr marL="0" marR="0" algn="l">
                        <a:lnSpc>
                          <a:spcPct val="115000"/>
                        </a:lnSpc>
                        <a:spcBef>
                          <a:spcPts val="300"/>
                        </a:spcBef>
                        <a:spcAft>
                          <a:spcPts val="300"/>
                        </a:spcAft>
                      </a:pPr>
                      <a:r>
                        <a:rPr lang="en-US" sz="1600" b="1" dirty="0">
                          <a:effectLst/>
                          <a:latin typeface="Arial" panose="020B0604020202020204" pitchFamily="34" charset="0"/>
                          <a:ea typeface="Calibri"/>
                          <a:cs typeface="Arial" panose="020B0604020202020204" pitchFamily="34" charset="0"/>
                        </a:rPr>
                        <a:t>Before age 55: </a:t>
                      </a:r>
                    </a:p>
                    <a:p>
                      <a:pPr marL="285750" marR="0" indent="-285750" algn="l">
                        <a:lnSpc>
                          <a:spcPct val="115000"/>
                        </a:lnSpc>
                        <a:spcBef>
                          <a:spcPts val="300"/>
                        </a:spcBef>
                        <a:spcAft>
                          <a:spcPts val="300"/>
                        </a:spcAft>
                        <a:buFont typeface="Arial" panose="020B0604020202020204" pitchFamily="34" charset="0"/>
                        <a:buChar char="•"/>
                      </a:pPr>
                      <a:r>
                        <a:rPr lang="en-US" sz="1600" dirty="0">
                          <a:effectLst/>
                          <a:latin typeface="Arial" panose="020B0604020202020204" pitchFamily="34" charset="0"/>
                          <a:ea typeface="Calibri"/>
                          <a:cs typeface="Arial" panose="020B0604020202020204" pitchFamily="34" charset="0"/>
                        </a:rPr>
                        <a:t>transfer the commuted value or deferred vested pension</a:t>
                      </a:r>
                    </a:p>
                    <a:p>
                      <a:pPr marL="0" marR="0" algn="l">
                        <a:lnSpc>
                          <a:spcPct val="115000"/>
                        </a:lnSpc>
                        <a:spcBef>
                          <a:spcPts val="300"/>
                        </a:spcBef>
                        <a:spcAft>
                          <a:spcPts val="300"/>
                        </a:spcAft>
                      </a:pPr>
                      <a:r>
                        <a:rPr lang="en-US" sz="1600" b="1" dirty="0">
                          <a:effectLst/>
                          <a:latin typeface="Arial" panose="020B0604020202020204" pitchFamily="34" charset="0"/>
                          <a:ea typeface="Calibri"/>
                          <a:cs typeface="Arial" panose="020B0604020202020204" pitchFamily="34" charset="0"/>
                        </a:rPr>
                        <a:t>After age 55 and before age 65: </a:t>
                      </a:r>
                    </a:p>
                    <a:p>
                      <a:pPr marL="285750" marR="0" indent="-285750" algn="l">
                        <a:lnSpc>
                          <a:spcPct val="115000"/>
                        </a:lnSpc>
                        <a:spcBef>
                          <a:spcPts val="300"/>
                        </a:spcBef>
                        <a:spcAft>
                          <a:spcPts val="300"/>
                        </a:spcAft>
                        <a:buFont typeface="Arial" panose="020B0604020202020204" pitchFamily="34" charset="0"/>
                        <a:buChar char="•"/>
                      </a:pPr>
                      <a:r>
                        <a:rPr lang="en-US" sz="1600" dirty="0">
                          <a:effectLst/>
                          <a:latin typeface="Arial" panose="020B0604020202020204" pitchFamily="34" charset="0"/>
                          <a:ea typeface="Calibri"/>
                          <a:cs typeface="Arial" panose="020B0604020202020204" pitchFamily="34" charset="0"/>
                        </a:rPr>
                        <a:t>take the pension</a:t>
                      </a:r>
                    </a:p>
                    <a:p>
                      <a:pPr marL="0" marR="0" algn="ctr">
                        <a:lnSpc>
                          <a:spcPct val="115000"/>
                        </a:lnSpc>
                        <a:spcBef>
                          <a:spcPts val="300"/>
                        </a:spcBef>
                        <a:spcAft>
                          <a:spcPts val="300"/>
                        </a:spcAft>
                      </a:pPr>
                      <a:endParaRPr lang="en-US" sz="16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15000"/>
                        </a:lnSpc>
                        <a:spcBef>
                          <a:spcPts val="300"/>
                        </a:spcBef>
                        <a:spcAft>
                          <a:spcPts val="300"/>
                        </a:spcAft>
                      </a:pPr>
                      <a:endParaRPr lang="en-US" sz="1600" dirty="0">
                        <a:effectLst/>
                        <a:latin typeface="Arial" panose="020B0604020202020204" pitchFamily="34" charset="0"/>
                        <a:ea typeface="Calibri"/>
                        <a:cs typeface="Arial" panose="020B060402020202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2287531649"/>
                  </a:ext>
                </a:extLst>
              </a:tr>
              <a:tr h="782764">
                <a:tc>
                  <a:txBody>
                    <a:bodyPr/>
                    <a:lstStyle/>
                    <a:p>
                      <a:pPr marL="0" marR="0">
                        <a:lnSpc>
                          <a:spcPct val="115000"/>
                        </a:lnSpc>
                        <a:spcBef>
                          <a:spcPts val="300"/>
                        </a:spcBef>
                        <a:spcAft>
                          <a:spcPts val="300"/>
                        </a:spcAft>
                      </a:pPr>
                      <a:r>
                        <a:rPr lang="en-US" sz="1600" dirty="0">
                          <a:effectLst/>
                          <a:latin typeface="Arial" panose="020B0604020202020204" pitchFamily="34" charset="0"/>
                          <a:ea typeface="Calibri"/>
                          <a:cs typeface="Arial" panose="020B0604020202020204" pitchFamily="34" charset="0"/>
                        </a:rPr>
                        <a:t>When you join</a:t>
                      </a:r>
                    </a:p>
                  </a:txBody>
                  <a:tcPr marL="68580" marR="68580" marT="0" marB="0">
                    <a:solidFill>
                      <a:srgbClr val="F7941F"/>
                    </a:solidFill>
                  </a:tcPr>
                </a:tc>
                <a:tc>
                  <a:txBody>
                    <a:bodyPr/>
                    <a:lstStyle/>
                    <a:p>
                      <a:pPr marL="0" marR="0" indent="0" algn="l">
                        <a:lnSpc>
                          <a:spcPct val="115000"/>
                        </a:lnSpc>
                        <a:spcBef>
                          <a:spcPts val="300"/>
                        </a:spcBef>
                        <a:spcAft>
                          <a:spcPts val="300"/>
                        </a:spcAft>
                        <a:buFont typeface="Arial" panose="020B0604020202020204" pitchFamily="34" charset="0"/>
                        <a:buNone/>
                      </a:pPr>
                      <a:r>
                        <a:rPr lang="en-US" sz="1600" dirty="0">
                          <a:effectLst/>
                          <a:latin typeface="Arial" panose="020B0604020202020204" pitchFamily="34" charset="0"/>
                          <a:ea typeface="Calibri"/>
                          <a:cs typeface="Arial" panose="020B0604020202020204" pitchFamily="34" charset="0"/>
                        </a:rPr>
                        <a:t>Pension</a:t>
                      </a:r>
                      <a:r>
                        <a:rPr lang="en-US" sz="1600" baseline="0" dirty="0">
                          <a:effectLst/>
                          <a:latin typeface="Arial" panose="020B0604020202020204" pitchFamily="34" charset="0"/>
                          <a:ea typeface="Calibri"/>
                          <a:cs typeface="Arial" panose="020B0604020202020204" pitchFamily="34" charset="0"/>
                        </a:rPr>
                        <a:t> participation optional before age 35</a:t>
                      </a:r>
                      <a:endParaRPr lang="en-US" sz="16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ctr">
                        <a:lnSpc>
                          <a:spcPct val="115000"/>
                        </a:lnSpc>
                        <a:spcBef>
                          <a:spcPts val="300"/>
                        </a:spcBef>
                        <a:spcAft>
                          <a:spcPts val="300"/>
                        </a:spcAft>
                        <a:buFont typeface="Arial" panose="020B0604020202020204" pitchFamily="34" charset="0"/>
                        <a:buNone/>
                      </a:pPr>
                      <a:r>
                        <a:rPr lang="en-US" sz="1600" kern="1200" baseline="0" dirty="0">
                          <a:solidFill>
                            <a:schemeClr val="dk1"/>
                          </a:solidFill>
                          <a:effectLst/>
                          <a:latin typeface="Arial" panose="020B0604020202020204" pitchFamily="34" charset="0"/>
                          <a:ea typeface="Calibri"/>
                          <a:cs typeface="Arial" panose="020B0604020202020204" pitchFamily="34" charset="0"/>
                        </a:rPr>
                        <a:t>Pension participation mandatory from start date</a:t>
                      </a:r>
                    </a:p>
                  </a:txBody>
                  <a:tcPr marL="68580" marR="68580" marT="0" marB="0"/>
                </a:tc>
                <a:tc>
                  <a:txBody>
                    <a:bodyPr/>
                    <a:lstStyle/>
                    <a:p>
                      <a:pPr marL="0" marR="0">
                        <a:lnSpc>
                          <a:spcPct val="115000"/>
                        </a:lnSpc>
                        <a:spcBef>
                          <a:spcPts val="300"/>
                        </a:spcBef>
                        <a:spcAft>
                          <a:spcPts val="300"/>
                        </a:spcAft>
                      </a:pPr>
                      <a:endParaRPr lang="en-US" sz="1600" dirty="0">
                        <a:effectLst/>
                        <a:latin typeface="Arial" panose="020B0604020202020204" pitchFamily="34" charset="0"/>
                        <a:ea typeface="Calibri"/>
                        <a:cs typeface="Arial" panose="020B060402020202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10002"/>
                  </a:ext>
                </a:extLst>
              </a:tr>
            </a:tbl>
          </a:graphicData>
        </a:graphic>
      </p:graphicFrame>
      <p:pic>
        <p:nvPicPr>
          <p:cNvPr id="6" name="Picture 5">
            <a:extLst>
              <a:ext uri="{FF2B5EF4-FFF2-40B4-BE49-F238E27FC236}">
                <a16:creationId xmlns:a16="http://schemas.microsoft.com/office/drawing/2014/main" id="{B8C97699-ECBF-423E-B39F-C17D51779A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3405" y="3217922"/>
            <a:ext cx="603033" cy="629955"/>
          </a:xfrm>
          <a:prstGeom prst="rect">
            <a:avLst/>
          </a:prstGeom>
        </p:spPr>
      </p:pic>
      <p:pic>
        <p:nvPicPr>
          <p:cNvPr id="8" name="Picture 7">
            <a:extLst>
              <a:ext uri="{FF2B5EF4-FFF2-40B4-BE49-F238E27FC236}">
                <a16:creationId xmlns:a16="http://schemas.microsoft.com/office/drawing/2014/main" id="{B8C97699-ECBF-423E-B39F-C17D51779A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3405" y="4975953"/>
            <a:ext cx="603033" cy="629955"/>
          </a:xfrm>
          <a:prstGeom prst="rect">
            <a:avLst/>
          </a:prstGeom>
        </p:spPr>
      </p:pic>
    </p:spTree>
    <p:extLst>
      <p:ext uri="{BB962C8B-B14F-4D97-AF65-F5344CB8AC3E}">
        <p14:creationId xmlns:p14="http://schemas.microsoft.com/office/powerpoint/2010/main" val="1042983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8DAE56F-921E-4A9E-9270-EC92587C09E8}"/>
              </a:ext>
            </a:extLst>
          </p:cNvPr>
          <p:cNvSpPr>
            <a:spLocks noGrp="1"/>
          </p:cNvSpPr>
          <p:nvPr>
            <p:ph type="title"/>
          </p:nvPr>
        </p:nvSpPr>
        <p:spPr/>
        <p:txBody>
          <a:bodyPr/>
          <a:lstStyle/>
          <a:p>
            <a:r>
              <a:rPr lang="en-US" dirty="0"/>
              <a:t>Plan comparison</a:t>
            </a:r>
            <a:endParaRPr lang="en-CA" dirty="0"/>
          </a:p>
        </p:txBody>
      </p:sp>
      <p:sp>
        <p:nvSpPr>
          <p:cNvPr id="4" name="Slide Number Placeholder 3"/>
          <p:cNvSpPr>
            <a:spLocks noGrp="1"/>
          </p:cNvSpPr>
          <p:nvPr>
            <p:ph type="sldNum" sz="quarter" idx="4"/>
          </p:nvPr>
        </p:nvSpPr>
        <p:spPr/>
        <p:txBody>
          <a:bodyPr/>
          <a:lstStyle/>
          <a:p>
            <a:endParaRPr lang="en-US"/>
          </a:p>
          <a:p>
            <a:fld id="{2DB20C1D-B540-4EA9-AD57-DD476619341D}" type="slidenum">
              <a:rPr lang="en-US" smtClean="0"/>
              <a:pPr/>
              <a:t>16</a:t>
            </a:fld>
            <a:endParaRPr lang="en-US" dirty="0"/>
          </a:p>
        </p:txBody>
      </p:sp>
      <p:graphicFrame>
        <p:nvGraphicFramePr>
          <p:cNvPr id="5" name="Content Placeholder 4"/>
          <p:cNvGraphicFramePr>
            <a:graphicFrameLocks noGrp="1"/>
          </p:cNvGraphicFramePr>
          <p:nvPr>
            <p:ph idx="2"/>
            <p:extLst>
              <p:ext uri="{D42A27DB-BD31-4B8C-83A1-F6EECF244321}">
                <p14:modId xmlns:p14="http://schemas.microsoft.com/office/powerpoint/2010/main" val="4068306541"/>
              </p:ext>
            </p:extLst>
          </p:nvPr>
        </p:nvGraphicFramePr>
        <p:xfrm>
          <a:off x="250825" y="1520825"/>
          <a:ext cx="8575676" cy="4594225"/>
        </p:xfrm>
        <a:graphic>
          <a:graphicData uri="http://schemas.openxmlformats.org/drawingml/2006/table">
            <a:tbl>
              <a:tblPr firstRow="1" firstCol="1" bandRow="1">
                <a:tableStyleId>{5C22544A-7EE6-4342-B048-85BDC9FD1C3A}</a:tableStyleId>
              </a:tblPr>
              <a:tblGrid>
                <a:gridCol w="1628984">
                  <a:extLst>
                    <a:ext uri="{9D8B030D-6E8A-4147-A177-3AD203B41FA5}">
                      <a16:colId xmlns:a16="http://schemas.microsoft.com/office/drawing/2014/main" val="20000"/>
                    </a:ext>
                  </a:extLst>
                </a:gridCol>
                <a:gridCol w="2562660">
                  <a:extLst>
                    <a:ext uri="{9D8B030D-6E8A-4147-A177-3AD203B41FA5}">
                      <a16:colId xmlns:a16="http://schemas.microsoft.com/office/drawing/2014/main" val="20001"/>
                    </a:ext>
                  </a:extLst>
                </a:gridCol>
                <a:gridCol w="2562660">
                  <a:extLst>
                    <a:ext uri="{9D8B030D-6E8A-4147-A177-3AD203B41FA5}">
                      <a16:colId xmlns:a16="http://schemas.microsoft.com/office/drawing/2014/main" val="20002"/>
                    </a:ext>
                  </a:extLst>
                </a:gridCol>
                <a:gridCol w="1821372">
                  <a:extLst>
                    <a:ext uri="{9D8B030D-6E8A-4147-A177-3AD203B41FA5}">
                      <a16:colId xmlns:a16="http://schemas.microsoft.com/office/drawing/2014/main" val="20003"/>
                    </a:ext>
                  </a:extLst>
                </a:gridCol>
              </a:tblGrid>
              <a:tr h="659772">
                <a:tc>
                  <a:txBody>
                    <a:bodyPr/>
                    <a:lstStyle/>
                    <a:p>
                      <a:pPr algn="l"/>
                      <a:r>
                        <a:rPr lang="en-CA" sz="1800" dirty="0">
                          <a:latin typeface="Arial" panose="020B0604020202020204" pitchFamily="34" charset="0"/>
                          <a:cs typeface="Arial" panose="020B0604020202020204" pitchFamily="34" charset="0"/>
                        </a:rPr>
                        <a:t>Benefit provision</a:t>
                      </a:r>
                    </a:p>
                  </a:txBody>
                  <a:tcPr/>
                </a:tc>
                <a:tc>
                  <a:txBody>
                    <a:bodyPr/>
                    <a:lstStyle/>
                    <a:p>
                      <a:pPr algn="ctr"/>
                      <a:r>
                        <a:rPr lang="en-CA" sz="1800" dirty="0">
                          <a:latin typeface="Arial" panose="020B0604020202020204" pitchFamily="34" charset="0"/>
                          <a:cs typeface="Arial" panose="020B0604020202020204" pitchFamily="34" charset="0"/>
                        </a:rPr>
                        <a:t>Current </a:t>
                      </a:r>
                      <a:br>
                        <a:rPr lang="en-CA" sz="1800" dirty="0">
                          <a:latin typeface="Arial" panose="020B0604020202020204" pitchFamily="34" charset="0"/>
                          <a:cs typeface="Arial" panose="020B0604020202020204" pitchFamily="34" charset="0"/>
                        </a:rPr>
                      </a:br>
                      <a:r>
                        <a:rPr lang="en-CA" sz="1800" dirty="0">
                          <a:latin typeface="Arial" panose="020B0604020202020204" pitchFamily="34" charset="0"/>
                          <a:cs typeface="Arial" panose="020B0604020202020204" pitchFamily="34" charset="0"/>
                        </a:rPr>
                        <a:t>U of T Plan</a:t>
                      </a:r>
                    </a:p>
                  </a:txBody>
                  <a:tcPr/>
                </a:tc>
                <a:tc>
                  <a:txBody>
                    <a:bodyPr/>
                    <a:lstStyle/>
                    <a:p>
                      <a:pPr algn="ctr"/>
                      <a:r>
                        <a:rPr lang="en-CA" sz="1800" dirty="0">
                          <a:latin typeface="Arial" panose="020B0604020202020204" pitchFamily="34" charset="0"/>
                          <a:cs typeface="Arial" panose="020B0604020202020204" pitchFamily="34" charset="0"/>
                        </a:rPr>
                        <a:t>The UPP</a:t>
                      </a:r>
                    </a:p>
                  </a:txBody>
                  <a:tcPr/>
                </a:tc>
                <a:tc>
                  <a:txBody>
                    <a:bodyPr/>
                    <a:lstStyle/>
                    <a:p>
                      <a:pPr algn="ctr"/>
                      <a:r>
                        <a:rPr lang="en-CA" sz="1800" dirty="0">
                          <a:latin typeface="Arial" panose="020B0604020202020204" pitchFamily="34" charset="0"/>
                          <a:cs typeface="Arial" panose="020B0604020202020204" pitchFamily="34" charset="0"/>
                        </a:rPr>
                        <a:t>What this </a:t>
                      </a:r>
                      <a:br>
                        <a:rPr lang="en-CA" sz="1800" dirty="0">
                          <a:latin typeface="Arial" panose="020B0604020202020204" pitchFamily="34" charset="0"/>
                          <a:cs typeface="Arial" panose="020B0604020202020204" pitchFamily="34" charset="0"/>
                        </a:rPr>
                      </a:br>
                      <a:r>
                        <a:rPr lang="en-CA" sz="1800" dirty="0">
                          <a:latin typeface="Arial" panose="020B0604020202020204" pitchFamily="34" charset="0"/>
                          <a:cs typeface="Arial" panose="020B0604020202020204" pitchFamily="34" charset="0"/>
                        </a:rPr>
                        <a:t>means for you</a:t>
                      </a:r>
                    </a:p>
                  </a:txBody>
                  <a:tcPr/>
                </a:tc>
                <a:extLst>
                  <a:ext uri="{0D108BD9-81ED-4DB2-BD59-A6C34878D82A}">
                    <a16:rowId xmlns:a16="http://schemas.microsoft.com/office/drawing/2014/main" val="10000"/>
                  </a:ext>
                </a:extLst>
              </a:tr>
              <a:tr h="2408353">
                <a:tc>
                  <a:txBody>
                    <a:bodyPr/>
                    <a:lstStyle/>
                    <a:p>
                      <a:pPr marL="0" marR="0">
                        <a:lnSpc>
                          <a:spcPct val="115000"/>
                        </a:lnSpc>
                        <a:spcBef>
                          <a:spcPts val="300"/>
                        </a:spcBef>
                        <a:spcAft>
                          <a:spcPts val="300"/>
                        </a:spcAft>
                      </a:pPr>
                      <a:r>
                        <a:rPr lang="en-US" sz="1600" dirty="0">
                          <a:effectLst/>
                          <a:latin typeface="Arial" panose="020B0604020202020204" pitchFamily="34" charset="0"/>
                          <a:ea typeface="Calibri"/>
                          <a:cs typeface="Arial" panose="020B0604020202020204" pitchFamily="34" charset="0"/>
                        </a:rPr>
                        <a:t>Contribution Rates</a:t>
                      </a:r>
                    </a:p>
                  </a:txBody>
                  <a:tcPr marL="68580" marR="68580" marT="0" marB="0">
                    <a:solidFill>
                      <a:srgbClr val="F7941F"/>
                    </a:solidFill>
                  </a:tcPr>
                </a:tc>
                <a:tc>
                  <a:txBody>
                    <a:bodyPr/>
                    <a:lstStyle/>
                    <a:p>
                      <a:pPr marL="0" marR="0" algn="ctr">
                        <a:lnSpc>
                          <a:spcPct val="115000"/>
                        </a:lnSpc>
                        <a:spcBef>
                          <a:spcPts val="300"/>
                        </a:spcBef>
                        <a:spcAft>
                          <a:spcPts val="300"/>
                        </a:spcAft>
                      </a:pPr>
                      <a:r>
                        <a:rPr lang="en-US" sz="1550" dirty="0">
                          <a:effectLst/>
                          <a:latin typeface="Arial" panose="020B0604020202020204" pitchFamily="34" charset="0"/>
                          <a:ea typeface="Calibri"/>
                          <a:cs typeface="Arial" panose="020B0604020202020204" pitchFamily="34" charset="0"/>
                        </a:rPr>
                        <a:t>Employee contribution </a:t>
                      </a:r>
                    </a:p>
                    <a:p>
                      <a:pPr marL="0" marR="0" algn="ctr">
                        <a:lnSpc>
                          <a:spcPct val="115000"/>
                        </a:lnSpc>
                        <a:spcBef>
                          <a:spcPts val="300"/>
                        </a:spcBef>
                        <a:spcAft>
                          <a:spcPts val="300"/>
                        </a:spcAft>
                      </a:pPr>
                      <a:r>
                        <a:rPr lang="en-US" sz="1550" dirty="0">
                          <a:effectLst/>
                          <a:latin typeface="Arial" panose="020B0604020202020204" pitchFamily="34" charset="0"/>
                          <a:ea typeface="Calibri"/>
                          <a:cs typeface="Arial" panose="020B0604020202020204" pitchFamily="34" charset="0"/>
                        </a:rPr>
                        <a:t>7.7% salary below YMPE / 9.5% salary above YMPE</a:t>
                      </a:r>
                    </a:p>
                    <a:p>
                      <a:pPr marL="0" marR="0" algn="ctr">
                        <a:lnSpc>
                          <a:spcPct val="115000"/>
                        </a:lnSpc>
                        <a:spcBef>
                          <a:spcPts val="300"/>
                        </a:spcBef>
                        <a:spcAft>
                          <a:spcPts val="300"/>
                        </a:spcAft>
                      </a:pPr>
                      <a:r>
                        <a:rPr lang="en-US" sz="1550" dirty="0">
                          <a:effectLst/>
                          <a:latin typeface="Arial" panose="020B0604020202020204" pitchFamily="34" charset="0"/>
                          <a:ea typeface="Calibri"/>
                          <a:cs typeface="Arial" panose="020B0604020202020204" pitchFamily="34" charset="0"/>
                        </a:rPr>
                        <a:t>Employer contribution undefined</a:t>
                      </a:r>
                    </a:p>
                  </a:txBody>
                  <a:tcPr marL="68580" marR="68580" marT="0" marB="0"/>
                </a:tc>
                <a:tc>
                  <a:txBody>
                    <a:bodyPr/>
                    <a:lstStyle/>
                    <a:p>
                      <a:pPr marL="0" marR="0" algn="ctr">
                        <a:lnSpc>
                          <a:spcPct val="115000"/>
                        </a:lnSpc>
                        <a:spcBef>
                          <a:spcPts val="300"/>
                        </a:spcBef>
                        <a:spcAft>
                          <a:spcPts val="300"/>
                        </a:spcAft>
                      </a:pPr>
                      <a:r>
                        <a:rPr lang="en-US" sz="1550" dirty="0">
                          <a:effectLst/>
                          <a:latin typeface="Arial" panose="020B0604020202020204" pitchFamily="34" charset="0"/>
                          <a:ea typeface="Calibri"/>
                          <a:cs typeface="Arial" panose="020B0604020202020204" pitchFamily="34" charset="0"/>
                        </a:rPr>
                        <a:t>Employee contribution estimated to be</a:t>
                      </a:r>
                    </a:p>
                    <a:p>
                      <a:pPr marL="0" marR="0" algn="ctr">
                        <a:lnSpc>
                          <a:spcPct val="115000"/>
                        </a:lnSpc>
                        <a:spcBef>
                          <a:spcPts val="300"/>
                        </a:spcBef>
                        <a:spcAft>
                          <a:spcPts val="300"/>
                        </a:spcAft>
                      </a:pPr>
                      <a:r>
                        <a:rPr lang="en-US" sz="1550" dirty="0">
                          <a:effectLst/>
                          <a:latin typeface="Arial" panose="020B0604020202020204" pitchFamily="34" charset="0"/>
                          <a:ea typeface="Calibri"/>
                          <a:cs typeface="Arial" panose="020B0604020202020204" pitchFamily="34" charset="0"/>
                        </a:rPr>
                        <a:t>9.2% salary below </a:t>
                      </a:r>
                      <a:br>
                        <a:rPr lang="en-US" sz="1550" dirty="0">
                          <a:effectLst/>
                          <a:latin typeface="Arial" panose="020B0604020202020204" pitchFamily="34" charset="0"/>
                          <a:ea typeface="Calibri"/>
                          <a:cs typeface="Arial" panose="020B0604020202020204" pitchFamily="34" charset="0"/>
                        </a:rPr>
                      </a:br>
                      <a:r>
                        <a:rPr lang="en-US" sz="1550" dirty="0">
                          <a:effectLst/>
                          <a:latin typeface="Arial" panose="020B0604020202020204" pitchFamily="34" charset="0"/>
                          <a:ea typeface="Calibri"/>
                          <a:cs typeface="Arial" panose="020B0604020202020204" pitchFamily="34" charset="0"/>
                        </a:rPr>
                        <a:t>YMPE / YAMPE +</a:t>
                      </a:r>
                      <a:br>
                        <a:rPr lang="en-US" sz="1550" dirty="0">
                          <a:effectLst/>
                          <a:latin typeface="Arial" panose="020B0604020202020204" pitchFamily="34" charset="0"/>
                          <a:ea typeface="Calibri"/>
                          <a:cs typeface="Arial" panose="020B0604020202020204" pitchFamily="34" charset="0"/>
                        </a:rPr>
                      </a:br>
                      <a:r>
                        <a:rPr lang="en-US" sz="1550" dirty="0">
                          <a:effectLst/>
                          <a:latin typeface="Arial" panose="020B0604020202020204" pitchFamily="34" charset="0"/>
                          <a:ea typeface="Calibri"/>
                          <a:cs typeface="Arial" panose="020B0604020202020204" pitchFamily="34" charset="0"/>
                        </a:rPr>
                        <a:t>11.5% salary above </a:t>
                      </a:r>
                      <a:br>
                        <a:rPr lang="en-US" sz="1550" dirty="0">
                          <a:effectLst/>
                          <a:latin typeface="Arial" panose="020B0604020202020204" pitchFamily="34" charset="0"/>
                          <a:ea typeface="Calibri"/>
                          <a:cs typeface="Arial" panose="020B0604020202020204" pitchFamily="34" charset="0"/>
                        </a:rPr>
                      </a:br>
                      <a:r>
                        <a:rPr lang="en-US" sz="1550" dirty="0">
                          <a:effectLst/>
                          <a:latin typeface="Arial" panose="020B0604020202020204" pitchFamily="34" charset="0"/>
                          <a:ea typeface="Calibri"/>
                          <a:cs typeface="Arial" panose="020B0604020202020204" pitchFamily="34" charset="0"/>
                        </a:rPr>
                        <a:t>YMPE / YAMPE</a:t>
                      </a:r>
                    </a:p>
                    <a:p>
                      <a:pPr marL="0" marR="0" algn="ctr">
                        <a:lnSpc>
                          <a:spcPct val="115000"/>
                        </a:lnSpc>
                        <a:spcBef>
                          <a:spcPts val="300"/>
                        </a:spcBef>
                        <a:spcAft>
                          <a:spcPts val="300"/>
                        </a:spcAft>
                      </a:pPr>
                      <a:r>
                        <a:rPr lang="en-US" sz="1550" dirty="0">
                          <a:effectLst/>
                          <a:latin typeface="Arial" panose="020B0604020202020204" pitchFamily="34" charset="0"/>
                          <a:ea typeface="Calibri"/>
                          <a:cs typeface="Arial" panose="020B0604020202020204" pitchFamily="34" charset="0"/>
                        </a:rPr>
                        <a:t>Employer contribution defined and matches ours</a:t>
                      </a:r>
                    </a:p>
                  </a:txBody>
                  <a:tcPr marL="68580" marR="68580" marT="0" marB="0"/>
                </a:tc>
                <a:tc>
                  <a:txBody>
                    <a:bodyPr/>
                    <a:lstStyle/>
                    <a:p>
                      <a:pPr marL="0" marR="0" lvl="0" indent="0" algn="l" defTabSz="685800" rtl="0" eaLnBrk="1" fontAlgn="auto" latinLnBrk="0" hangingPunct="1">
                        <a:lnSpc>
                          <a:spcPct val="115000"/>
                        </a:lnSpc>
                        <a:spcBef>
                          <a:spcPts val="300"/>
                        </a:spcBef>
                        <a:spcAft>
                          <a:spcPts val="300"/>
                        </a:spcAft>
                        <a:buClrTx/>
                        <a:buSzTx/>
                        <a:buFontTx/>
                        <a:buNone/>
                        <a:tabLst/>
                        <a:defRPr/>
                      </a:pPr>
                      <a:r>
                        <a:rPr lang="en-US" sz="1550" dirty="0">
                          <a:effectLst/>
                          <a:latin typeface="Arial" panose="020B0604020202020204" pitchFamily="34" charset="0"/>
                          <a:ea typeface="Calibri"/>
                          <a:cs typeface="Arial" panose="020B0604020202020204" pitchFamily="34" charset="0"/>
                        </a:rPr>
                        <a:t>Offsets will make this a revenue neutral change.</a:t>
                      </a:r>
                    </a:p>
                    <a:p>
                      <a:pPr marL="0" marR="0">
                        <a:lnSpc>
                          <a:spcPct val="115000"/>
                        </a:lnSpc>
                        <a:spcBef>
                          <a:spcPts val="300"/>
                        </a:spcBef>
                        <a:spcAft>
                          <a:spcPts val="300"/>
                        </a:spcAft>
                      </a:pPr>
                      <a:endParaRPr lang="en-US" sz="1550" dirty="0">
                        <a:effectLst/>
                        <a:latin typeface="Arial" panose="020B0604020202020204" pitchFamily="34" charset="0"/>
                        <a:ea typeface="Calibri"/>
                        <a:cs typeface="Arial" panose="020B060402020202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10002"/>
                  </a:ext>
                </a:extLst>
              </a:tr>
              <a:tr h="1526100">
                <a:tc>
                  <a:txBody>
                    <a:bodyPr/>
                    <a:lstStyle/>
                    <a:p>
                      <a:pPr marL="0" marR="0">
                        <a:lnSpc>
                          <a:spcPct val="115000"/>
                        </a:lnSpc>
                        <a:spcBef>
                          <a:spcPts val="300"/>
                        </a:spcBef>
                        <a:spcAft>
                          <a:spcPts val="300"/>
                        </a:spcAft>
                      </a:pPr>
                      <a:r>
                        <a:rPr lang="en-US" sz="1600" dirty="0">
                          <a:effectLst/>
                          <a:latin typeface="Arial" panose="020B0604020202020204" pitchFamily="34" charset="0"/>
                          <a:ea typeface="Calibri"/>
                          <a:cs typeface="Arial" panose="020B0604020202020204" pitchFamily="34" charset="0"/>
                        </a:rPr>
                        <a:t>Portability</a:t>
                      </a:r>
                    </a:p>
                  </a:txBody>
                  <a:tcPr marL="68580" marR="68580" marT="0" marB="0">
                    <a:solidFill>
                      <a:srgbClr val="F7941F"/>
                    </a:solidFill>
                  </a:tcPr>
                </a:tc>
                <a:tc>
                  <a:txBody>
                    <a:bodyPr/>
                    <a:lstStyle/>
                    <a:p>
                      <a:pPr marL="0" marR="0" algn="ctr">
                        <a:lnSpc>
                          <a:spcPct val="115000"/>
                        </a:lnSpc>
                        <a:spcBef>
                          <a:spcPts val="300"/>
                        </a:spcBef>
                        <a:spcAft>
                          <a:spcPts val="300"/>
                        </a:spcAft>
                      </a:pPr>
                      <a:r>
                        <a:rPr lang="en-US" sz="1550" dirty="0">
                          <a:effectLst/>
                          <a:latin typeface="Arial" panose="020B0604020202020204" pitchFamily="34" charset="0"/>
                          <a:ea typeface="Calibri"/>
                          <a:cs typeface="Arial" panose="020B0604020202020204" pitchFamily="34" charset="0"/>
                        </a:rPr>
                        <a:t>None</a:t>
                      </a:r>
                    </a:p>
                  </a:txBody>
                  <a:tcPr marL="68580" marR="68580" marT="0" marB="0"/>
                </a:tc>
                <a:tc>
                  <a:txBody>
                    <a:bodyPr/>
                    <a:lstStyle/>
                    <a:p>
                      <a:pPr marL="0" marR="0" algn="ctr">
                        <a:lnSpc>
                          <a:spcPct val="115000"/>
                        </a:lnSpc>
                        <a:spcBef>
                          <a:spcPts val="300"/>
                        </a:spcBef>
                        <a:spcAft>
                          <a:spcPts val="300"/>
                        </a:spcAft>
                      </a:pPr>
                      <a:r>
                        <a:rPr lang="en-US" sz="1550" dirty="0">
                          <a:effectLst/>
                          <a:latin typeface="Arial" panose="020B0604020202020204" pitchFamily="34" charset="0"/>
                          <a:ea typeface="Calibri"/>
                          <a:cs typeface="Arial" panose="020B0604020202020204" pitchFamily="34" charset="0"/>
                        </a:rPr>
                        <a:t>Pension is fully portable if you move to a participating university. Currently Queens and Guelph, with more expected to join</a:t>
                      </a:r>
                    </a:p>
                  </a:txBody>
                  <a:tcPr marL="68580" marR="68580" marT="0" marB="0"/>
                </a:tc>
                <a:tc>
                  <a:txBody>
                    <a:bodyPr/>
                    <a:lstStyle/>
                    <a:p>
                      <a:pPr marL="0" marR="0">
                        <a:lnSpc>
                          <a:spcPct val="115000"/>
                        </a:lnSpc>
                        <a:spcBef>
                          <a:spcPts val="300"/>
                        </a:spcBef>
                        <a:spcAft>
                          <a:spcPts val="300"/>
                        </a:spcAft>
                      </a:pPr>
                      <a:endParaRPr lang="en-US" sz="1550" dirty="0">
                        <a:effectLst/>
                        <a:latin typeface="Arial" panose="020B0604020202020204" pitchFamily="34" charset="0"/>
                        <a:ea typeface="Calibri"/>
                        <a:cs typeface="Arial" panose="020B060402020202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2287531649"/>
                  </a:ext>
                </a:extLst>
              </a:tr>
            </a:tbl>
          </a:graphicData>
        </a:graphic>
      </p:graphicFrame>
      <p:pic>
        <p:nvPicPr>
          <p:cNvPr id="10" name="Picture 9">
            <a:extLst>
              <a:ext uri="{FF2B5EF4-FFF2-40B4-BE49-F238E27FC236}">
                <a16:creationId xmlns:a16="http://schemas.microsoft.com/office/drawing/2014/main" id="{B07F71F8-C82E-CA40-83DC-C5655BB34A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6079" y="4783861"/>
            <a:ext cx="859593" cy="823776"/>
          </a:xfrm>
          <a:prstGeom prst="rect">
            <a:avLst/>
          </a:prstGeom>
        </p:spPr>
      </p:pic>
      <p:pic>
        <p:nvPicPr>
          <p:cNvPr id="11" name="Picture 10">
            <a:extLst>
              <a:ext uri="{FF2B5EF4-FFF2-40B4-BE49-F238E27FC236}">
                <a16:creationId xmlns:a16="http://schemas.microsoft.com/office/drawing/2014/main" id="{BB11FBF5-1FE1-9043-8996-6B88B12860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6080" y="3336833"/>
            <a:ext cx="859593" cy="816613"/>
          </a:xfrm>
          <a:prstGeom prst="rect">
            <a:avLst/>
          </a:prstGeom>
        </p:spPr>
      </p:pic>
    </p:spTree>
    <p:extLst>
      <p:ext uri="{BB962C8B-B14F-4D97-AF65-F5344CB8AC3E}">
        <p14:creationId xmlns:p14="http://schemas.microsoft.com/office/powerpoint/2010/main" val="1579032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dirty="0"/>
              <a:t>The UPP – next steps</a:t>
            </a:r>
          </a:p>
        </p:txBody>
      </p:sp>
      <p:sp>
        <p:nvSpPr>
          <p:cNvPr id="4098" name="Slide Number Placeholder 5"/>
          <p:cNvSpPr>
            <a:spLocks noGrp="1"/>
          </p:cNvSpPr>
          <p:nvPr>
            <p:ph type="sldNum" sz="quarter" idx="4"/>
          </p:nvPr>
        </p:nvSpPr>
        <p:spPr/>
        <p:txBody>
          <a:bodyPr/>
          <a:lstStyle/>
          <a:p>
            <a:endParaRPr lang="en-US"/>
          </a:p>
          <a:p>
            <a:fld id="{2AD7E4B1-902E-468B-A238-9AEB8EEA844C}" type="slidenum">
              <a:rPr lang="en-US" smtClean="0"/>
              <a:pPr/>
              <a:t>17</a:t>
            </a:fld>
            <a:endParaRPr lang="en-US" dirty="0"/>
          </a:p>
        </p:txBody>
      </p:sp>
      <p:graphicFrame>
        <p:nvGraphicFramePr>
          <p:cNvPr id="5" name="Content Placeholder 4">
            <a:extLst>
              <a:ext uri="{FF2B5EF4-FFF2-40B4-BE49-F238E27FC236}">
                <a16:creationId xmlns:a16="http://schemas.microsoft.com/office/drawing/2014/main" id="{2812D6F6-66CD-45B1-8F9C-D7CA3BB2BC4E}"/>
              </a:ext>
            </a:extLst>
          </p:cNvPr>
          <p:cNvGraphicFramePr>
            <a:graphicFrameLocks/>
          </p:cNvGraphicFramePr>
          <p:nvPr>
            <p:extLst>
              <p:ext uri="{D42A27DB-BD31-4B8C-83A1-F6EECF244321}">
                <p14:modId xmlns:p14="http://schemas.microsoft.com/office/powerpoint/2010/main" val="4056840914"/>
              </p:ext>
            </p:extLst>
          </p:nvPr>
        </p:nvGraphicFramePr>
        <p:xfrm>
          <a:off x="250825" y="1520825"/>
          <a:ext cx="8575676" cy="3397944"/>
        </p:xfrm>
        <a:graphic>
          <a:graphicData uri="http://schemas.openxmlformats.org/drawingml/2006/table">
            <a:tbl>
              <a:tblPr firstRow="1" firstCol="1" bandRow="1">
                <a:tableStyleId>{5C22544A-7EE6-4342-B048-85BDC9FD1C3A}</a:tableStyleId>
              </a:tblPr>
              <a:tblGrid>
                <a:gridCol w="2623680">
                  <a:extLst>
                    <a:ext uri="{9D8B030D-6E8A-4147-A177-3AD203B41FA5}">
                      <a16:colId xmlns:a16="http://schemas.microsoft.com/office/drawing/2014/main" val="20000"/>
                    </a:ext>
                  </a:extLst>
                </a:gridCol>
                <a:gridCol w="5951996">
                  <a:extLst>
                    <a:ext uri="{9D8B030D-6E8A-4147-A177-3AD203B41FA5}">
                      <a16:colId xmlns:a16="http://schemas.microsoft.com/office/drawing/2014/main" val="20001"/>
                    </a:ext>
                  </a:extLst>
                </a:gridCol>
              </a:tblGrid>
              <a:tr h="235565">
                <a:tc>
                  <a:txBody>
                    <a:bodyPr/>
                    <a:lstStyle/>
                    <a:p>
                      <a:pPr algn="ctr"/>
                      <a:r>
                        <a:rPr lang="en-CA" sz="2000" dirty="0">
                          <a:latin typeface="Arial" panose="020B0604020202020204" pitchFamily="34" charset="0"/>
                          <a:cs typeface="Arial" panose="020B0604020202020204" pitchFamily="34" charset="0"/>
                        </a:rPr>
                        <a:t>Timing</a:t>
                      </a:r>
                    </a:p>
                  </a:txBody>
                  <a:tcPr/>
                </a:tc>
                <a:tc>
                  <a:txBody>
                    <a:bodyPr/>
                    <a:lstStyle/>
                    <a:p>
                      <a:pPr algn="ctr"/>
                      <a:r>
                        <a:rPr lang="en-CA" sz="2000" dirty="0">
                          <a:latin typeface="Arial" panose="020B0604020202020204" pitchFamily="34" charset="0"/>
                          <a:cs typeface="Arial" panose="020B0604020202020204" pitchFamily="34" charset="0"/>
                        </a:rPr>
                        <a:t>Activity</a:t>
                      </a:r>
                    </a:p>
                  </a:txBody>
                  <a:tcPr/>
                </a:tc>
                <a:extLst>
                  <a:ext uri="{0D108BD9-81ED-4DB2-BD59-A6C34878D82A}">
                    <a16:rowId xmlns:a16="http://schemas.microsoft.com/office/drawing/2014/main" val="10000"/>
                  </a:ext>
                </a:extLst>
              </a:tr>
              <a:tr h="750426">
                <a:tc>
                  <a:txBody>
                    <a:bodyPr/>
                    <a:lstStyle/>
                    <a:p>
                      <a:pPr marL="0" marR="0">
                        <a:lnSpc>
                          <a:spcPct val="115000"/>
                        </a:lnSpc>
                        <a:spcBef>
                          <a:spcPts val="0"/>
                        </a:spcBef>
                        <a:spcAft>
                          <a:spcPts val="0"/>
                        </a:spcAft>
                      </a:pPr>
                      <a:r>
                        <a:rPr lang="en-US" sz="1600" dirty="0">
                          <a:effectLst/>
                          <a:latin typeface="Arial" panose="020B0604020202020204" pitchFamily="34" charset="0"/>
                          <a:ea typeface="Calibri"/>
                          <a:cs typeface="Arial" panose="020B0604020202020204" pitchFamily="34" charset="0"/>
                        </a:rPr>
                        <a:t>Fall 2018 </a:t>
                      </a:r>
                      <a:br>
                        <a:rPr lang="en-US" sz="1600" dirty="0">
                          <a:effectLst/>
                          <a:latin typeface="Arial" panose="020B0604020202020204" pitchFamily="34" charset="0"/>
                          <a:ea typeface="Calibri"/>
                          <a:cs typeface="Arial" panose="020B0604020202020204" pitchFamily="34" charset="0"/>
                        </a:rPr>
                      </a:br>
                      <a:r>
                        <a:rPr lang="en-US" sz="1600" dirty="0">
                          <a:effectLst/>
                          <a:latin typeface="Arial" panose="020B0604020202020204" pitchFamily="34" charset="0"/>
                          <a:ea typeface="Calibri"/>
                          <a:cs typeface="Arial" panose="020B0604020202020204" pitchFamily="34" charset="0"/>
                        </a:rPr>
                        <a:t>through Winter 2019</a:t>
                      </a:r>
                    </a:p>
                  </a:txBody>
                  <a:tcPr marL="68580" marR="68580" marT="0" marB="0" anchor="ctr">
                    <a:solidFill>
                      <a:srgbClr val="F7941F"/>
                    </a:solidFill>
                  </a:tcPr>
                </a:tc>
                <a:tc>
                  <a:txBody>
                    <a:bodyPr/>
                    <a:lstStyle/>
                    <a:p>
                      <a:pPr marL="265113" indent="-265113">
                        <a:buFont typeface="Arial" panose="020B0604020202020204" pitchFamily="34" charset="0"/>
                        <a:buChar char="•"/>
                      </a:pPr>
                      <a:r>
                        <a:rPr lang="en-US" sz="1600" dirty="0"/>
                        <a:t>Bargaining for “offsets” for employees</a:t>
                      </a:r>
                    </a:p>
                  </a:txBody>
                  <a:tcPr marL="68580" marR="68580" marT="0" marB="0" anchor="ctr"/>
                </a:tc>
                <a:extLst>
                  <a:ext uri="{0D108BD9-81ED-4DB2-BD59-A6C34878D82A}">
                    <a16:rowId xmlns:a16="http://schemas.microsoft.com/office/drawing/2014/main" val="10002"/>
                  </a:ext>
                </a:extLst>
              </a:tr>
              <a:tr h="750426">
                <a:tc>
                  <a:txBody>
                    <a:bodyPr/>
                    <a:lstStyle/>
                    <a:p>
                      <a:pPr marL="0" marR="0" lvl="0" indent="0" algn="l" defTabSz="685800" rtl="0" eaLnBrk="1" fontAlgn="auto" latinLnBrk="0" hangingPunct="1">
                        <a:lnSpc>
                          <a:spcPct val="115000"/>
                        </a:lnSpc>
                        <a:spcBef>
                          <a:spcPts val="0"/>
                        </a:spcBef>
                        <a:spcAft>
                          <a:spcPts val="0"/>
                        </a:spcAft>
                        <a:buClrTx/>
                        <a:buSzTx/>
                        <a:buFontTx/>
                        <a:buNone/>
                        <a:tabLst/>
                        <a:defRPr/>
                      </a:pPr>
                      <a:r>
                        <a:rPr lang="en-US" sz="1600" dirty="0">
                          <a:effectLst/>
                          <a:latin typeface="Arial" panose="020B0604020202020204" pitchFamily="34" charset="0"/>
                          <a:ea typeface="Calibri"/>
                          <a:cs typeface="Arial" panose="020B0604020202020204" pitchFamily="34" charset="0"/>
                        </a:rPr>
                        <a:t>Fall 2018 </a:t>
                      </a:r>
                      <a:br>
                        <a:rPr lang="en-US" sz="1600" dirty="0">
                          <a:effectLst/>
                          <a:latin typeface="Arial" panose="020B0604020202020204" pitchFamily="34" charset="0"/>
                          <a:ea typeface="Calibri"/>
                          <a:cs typeface="Arial" panose="020B0604020202020204" pitchFamily="34" charset="0"/>
                        </a:rPr>
                      </a:br>
                      <a:r>
                        <a:rPr lang="en-US" sz="1600" dirty="0">
                          <a:effectLst/>
                          <a:latin typeface="Arial" panose="020B0604020202020204" pitchFamily="34" charset="0"/>
                          <a:ea typeface="Calibri"/>
                          <a:cs typeface="Arial" panose="020B0604020202020204" pitchFamily="34" charset="0"/>
                        </a:rPr>
                        <a:t>through Winter 2019</a:t>
                      </a:r>
                    </a:p>
                  </a:txBody>
                  <a:tcPr marL="68580" marR="68580" marT="0" marB="0" anchor="ctr">
                    <a:solidFill>
                      <a:srgbClr val="F7941F"/>
                    </a:solidFill>
                  </a:tcPr>
                </a:tc>
                <a:tc>
                  <a:txBody>
                    <a:bodyPr/>
                    <a:lstStyle/>
                    <a:p>
                      <a:pPr marL="265113" indent="-265113">
                        <a:buFont typeface="Arial" panose="020B0604020202020204" pitchFamily="34" charset="0"/>
                        <a:buChar char="•"/>
                      </a:pPr>
                      <a:r>
                        <a:rPr lang="en-US" sz="1600" dirty="0"/>
                        <a:t>Continued member engagement, information and education</a:t>
                      </a:r>
                    </a:p>
                  </a:txBody>
                  <a:tcPr marL="68580" marR="68580" marT="0" marB="0" anchor="ctr"/>
                </a:tc>
                <a:extLst>
                  <a:ext uri="{0D108BD9-81ED-4DB2-BD59-A6C34878D82A}">
                    <a16:rowId xmlns:a16="http://schemas.microsoft.com/office/drawing/2014/main" val="3628871134"/>
                  </a:ext>
                </a:extLst>
              </a:tr>
              <a:tr h="750426">
                <a:tc>
                  <a:txBody>
                    <a:bodyPr/>
                    <a:lstStyle/>
                    <a:p>
                      <a:pPr marL="0" marR="0">
                        <a:lnSpc>
                          <a:spcPct val="115000"/>
                        </a:lnSpc>
                        <a:spcBef>
                          <a:spcPts val="0"/>
                        </a:spcBef>
                        <a:spcAft>
                          <a:spcPts val="0"/>
                        </a:spcAft>
                      </a:pPr>
                      <a:r>
                        <a:rPr lang="en-US" sz="1600" dirty="0">
                          <a:effectLst/>
                          <a:latin typeface="Arial" panose="020B0604020202020204" pitchFamily="34" charset="0"/>
                          <a:ea typeface="Calibri"/>
                          <a:cs typeface="Arial" panose="020B0604020202020204" pitchFamily="34" charset="0"/>
                        </a:rPr>
                        <a:t>Early 2019</a:t>
                      </a:r>
                    </a:p>
                  </a:txBody>
                  <a:tcPr marL="68580" marR="68580" marT="0" marB="0" anchor="ctr">
                    <a:solidFill>
                      <a:srgbClr val="F7941F"/>
                    </a:solidFill>
                  </a:tcPr>
                </a:tc>
                <a:tc>
                  <a:txBody>
                    <a:bodyPr/>
                    <a:lstStyle/>
                    <a:p>
                      <a:pPr marL="265113" indent="-265113">
                        <a:buFont typeface="Arial" panose="020B0604020202020204" pitchFamily="34" charset="0"/>
                        <a:buChar char="•"/>
                      </a:pPr>
                      <a:r>
                        <a:rPr lang="en-US" sz="1600" dirty="0"/>
                        <a:t>Ratification votes by each bargaining unit’s members </a:t>
                      </a:r>
                    </a:p>
                  </a:txBody>
                  <a:tcPr marL="68580" marR="68580" marT="0" marB="0" anchor="ctr"/>
                </a:tc>
                <a:extLst>
                  <a:ext uri="{0D108BD9-81ED-4DB2-BD59-A6C34878D82A}">
                    <a16:rowId xmlns:a16="http://schemas.microsoft.com/office/drawing/2014/main" val="3274392461"/>
                  </a:ext>
                </a:extLst>
              </a:tr>
              <a:tr h="750426">
                <a:tc>
                  <a:txBody>
                    <a:bodyPr/>
                    <a:lstStyle/>
                    <a:p>
                      <a:pPr marL="0" marR="0">
                        <a:lnSpc>
                          <a:spcPct val="115000"/>
                        </a:lnSpc>
                        <a:spcBef>
                          <a:spcPts val="0"/>
                        </a:spcBef>
                        <a:spcAft>
                          <a:spcPts val="0"/>
                        </a:spcAft>
                      </a:pPr>
                      <a:r>
                        <a:rPr lang="en-US" sz="1600" dirty="0">
                          <a:effectLst/>
                          <a:latin typeface="Arial" panose="020B0604020202020204" pitchFamily="34" charset="0"/>
                          <a:ea typeface="Calibri"/>
                          <a:cs typeface="Arial" panose="020B0604020202020204" pitchFamily="34" charset="0"/>
                        </a:rPr>
                        <a:t>Spring 2019</a:t>
                      </a:r>
                    </a:p>
                  </a:txBody>
                  <a:tcPr marL="68580" marR="68580" marT="0" marB="0" anchor="ctr">
                    <a:solidFill>
                      <a:srgbClr val="F7941F"/>
                    </a:solidFill>
                  </a:tcPr>
                </a:tc>
                <a:tc>
                  <a:txBody>
                    <a:bodyPr/>
                    <a:lstStyle/>
                    <a:p>
                      <a:pPr marL="265113" indent="-265113">
                        <a:buFont typeface="Arial" panose="020B0604020202020204" pitchFamily="34" charset="0"/>
                        <a:buChar char="•"/>
                      </a:pPr>
                      <a:r>
                        <a:rPr lang="en-US" sz="1600" dirty="0"/>
                        <a:t>Notice and consent process according to Pension Benefits Act (Ontario) </a:t>
                      </a:r>
                    </a:p>
                  </a:txBody>
                  <a:tcPr marL="68580" marR="68580" marT="0" marB="0" anchor="ctr"/>
                </a:tc>
                <a:extLst>
                  <a:ext uri="{0D108BD9-81ED-4DB2-BD59-A6C34878D82A}">
                    <a16:rowId xmlns:a16="http://schemas.microsoft.com/office/drawing/2014/main" val="2440834154"/>
                  </a:ext>
                </a:extLst>
              </a:tr>
            </a:tbl>
          </a:graphicData>
        </a:graphic>
      </p:graphicFrame>
    </p:spTree>
    <p:extLst>
      <p:ext uri="{BB962C8B-B14F-4D97-AF65-F5344CB8AC3E}">
        <p14:creationId xmlns:p14="http://schemas.microsoft.com/office/powerpoint/2010/main" val="14961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1588E34-A0C5-4B5B-8C84-1AD98F136873}"/>
              </a:ext>
            </a:extLst>
          </p:cNvPr>
          <p:cNvSpPr>
            <a:spLocks noGrp="1"/>
          </p:cNvSpPr>
          <p:nvPr>
            <p:ph type="title"/>
          </p:nvPr>
        </p:nvSpPr>
        <p:spPr/>
        <p:txBody>
          <a:bodyPr/>
          <a:lstStyle/>
          <a:p>
            <a:r>
              <a:rPr lang="en-CA" dirty="0"/>
              <a:t>Your future. Your decision.</a:t>
            </a:r>
          </a:p>
        </p:txBody>
      </p:sp>
      <p:sp>
        <p:nvSpPr>
          <p:cNvPr id="4" name="Slide Number Placeholder 3"/>
          <p:cNvSpPr>
            <a:spLocks noGrp="1"/>
          </p:cNvSpPr>
          <p:nvPr>
            <p:ph type="sldNum" sz="quarter" idx="4"/>
          </p:nvPr>
        </p:nvSpPr>
        <p:spPr/>
        <p:txBody>
          <a:bodyPr/>
          <a:lstStyle/>
          <a:p>
            <a:endParaRPr lang="en-US" dirty="0"/>
          </a:p>
          <a:p>
            <a:fld id="{2DB20C1D-B540-4EA9-AD57-DD476619341D}" type="slidenum">
              <a:rPr lang="en-US" smtClean="0"/>
              <a:pPr/>
              <a:t>18</a:t>
            </a:fld>
            <a:endParaRPr lang="en-US" dirty="0"/>
          </a:p>
        </p:txBody>
      </p:sp>
      <p:sp>
        <p:nvSpPr>
          <p:cNvPr id="3" name="Content Placeholder 2"/>
          <p:cNvSpPr>
            <a:spLocks noGrp="1"/>
          </p:cNvSpPr>
          <p:nvPr>
            <p:ph idx="2"/>
          </p:nvPr>
        </p:nvSpPr>
        <p:spPr/>
        <p:txBody>
          <a:bodyPr>
            <a:normAutofit/>
          </a:bodyPr>
          <a:lstStyle/>
          <a:p>
            <a:pPr>
              <a:spcBef>
                <a:spcPts val="600"/>
              </a:spcBef>
              <a:spcAft>
                <a:spcPts val="600"/>
              </a:spcAft>
            </a:pPr>
            <a:r>
              <a:rPr lang="en-CA" dirty="0"/>
              <a:t>What you need to do</a:t>
            </a:r>
          </a:p>
          <a:p>
            <a:pPr lvl="1"/>
            <a:r>
              <a:rPr lang="en-CA" dirty="0"/>
              <a:t>Stay informed</a:t>
            </a:r>
          </a:p>
          <a:p>
            <a:pPr lvl="1"/>
            <a:r>
              <a:rPr lang="en-CA" dirty="0"/>
              <a:t>Ensure you understand</a:t>
            </a:r>
          </a:p>
          <a:p>
            <a:pPr lvl="1"/>
            <a:r>
              <a:rPr lang="en-CA" dirty="0"/>
              <a:t>Talk to others</a:t>
            </a:r>
          </a:p>
          <a:p>
            <a:pPr lvl="1"/>
            <a:r>
              <a:rPr lang="en-CA" dirty="0"/>
              <a:t>Ask / answer questions</a:t>
            </a:r>
          </a:p>
          <a:p>
            <a:pPr lvl="1"/>
            <a:r>
              <a:rPr lang="en-CA" dirty="0"/>
              <a:t>Make an informed decision: </a:t>
            </a:r>
            <a:r>
              <a:rPr lang="en-CA" b="1" dirty="0">
                <a:solidFill>
                  <a:srgbClr val="D31C5C"/>
                </a:solidFill>
              </a:rPr>
              <a:t>VOTE! </a:t>
            </a:r>
          </a:p>
        </p:txBody>
      </p:sp>
    </p:spTree>
    <p:extLst>
      <p:ext uri="{BB962C8B-B14F-4D97-AF65-F5344CB8AC3E}">
        <p14:creationId xmlns:p14="http://schemas.microsoft.com/office/powerpoint/2010/main" val="3123449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4" name="Slide Number Placeholder 3"/>
          <p:cNvSpPr>
            <a:spLocks noGrp="1"/>
          </p:cNvSpPr>
          <p:nvPr>
            <p:ph type="sldNum" sz="quarter" idx="4"/>
          </p:nvPr>
        </p:nvSpPr>
        <p:spPr/>
        <p:txBody>
          <a:bodyPr/>
          <a:lstStyle/>
          <a:p>
            <a:endParaRPr lang="en-US"/>
          </a:p>
          <a:p>
            <a:fld id="{2DB20C1D-B540-4EA9-AD57-DD476619341D}" type="slidenum">
              <a:rPr lang="en-US" smtClean="0"/>
              <a:pPr/>
              <a:t>19</a:t>
            </a:fld>
            <a:endParaRPr lang="en-US" dirty="0"/>
          </a:p>
        </p:txBody>
      </p:sp>
      <p:sp>
        <p:nvSpPr>
          <p:cNvPr id="3" name="Content Placeholder 2"/>
          <p:cNvSpPr>
            <a:spLocks noGrp="1"/>
          </p:cNvSpPr>
          <p:nvPr>
            <p:ph idx="2"/>
          </p:nvPr>
        </p:nvSpPr>
        <p:spPr/>
        <p:txBody>
          <a:bodyPr>
            <a:normAutofit/>
          </a:bodyPr>
          <a:lstStyle/>
          <a:p>
            <a:pPr>
              <a:spcBef>
                <a:spcPts val="600"/>
              </a:spcBef>
              <a:spcAft>
                <a:spcPts val="600"/>
              </a:spcAft>
            </a:pPr>
            <a:r>
              <a:rPr lang="en-US" dirty="0">
                <a:hlinkClick r:id="rId3"/>
              </a:rPr>
              <a:t>www.universitypension.ca</a:t>
            </a:r>
            <a:r>
              <a:rPr lang="en-US" dirty="0"/>
              <a:t> </a:t>
            </a:r>
          </a:p>
          <a:p>
            <a:pPr>
              <a:spcBef>
                <a:spcPts val="600"/>
              </a:spcBef>
              <a:spcAft>
                <a:spcPts val="600"/>
              </a:spcAft>
            </a:pPr>
            <a:r>
              <a:rPr lang="en-US" dirty="0">
                <a:hlinkClick r:id="rId4"/>
              </a:rPr>
              <a:t>www.usw1998.ca</a:t>
            </a:r>
            <a:r>
              <a:rPr lang="en-US" dirty="0"/>
              <a:t> </a:t>
            </a:r>
          </a:p>
          <a:p>
            <a:pPr>
              <a:spcBef>
                <a:spcPts val="600"/>
              </a:spcBef>
              <a:spcAft>
                <a:spcPts val="600"/>
              </a:spcAft>
            </a:pPr>
            <a:r>
              <a:rPr lang="en-US" dirty="0">
                <a:hlinkClick r:id="rId5"/>
              </a:rPr>
              <a:t>info@universitypension.ca</a:t>
            </a:r>
            <a:endParaRPr lang="en-US" dirty="0"/>
          </a:p>
          <a:p>
            <a:pPr>
              <a:spcBef>
                <a:spcPts val="600"/>
              </a:spcBef>
              <a:spcAft>
                <a:spcPts val="600"/>
              </a:spcAft>
            </a:pPr>
            <a:r>
              <a:rPr lang="en-US" u="sng" dirty="0">
                <a:solidFill>
                  <a:schemeClr val="accent1"/>
                </a:solidFill>
              </a:rPr>
              <a:t>info@usw1998.ca </a:t>
            </a:r>
          </a:p>
          <a:p>
            <a:endParaRPr lang="en-US" dirty="0"/>
          </a:p>
          <a:p>
            <a:pPr marL="0" indent="0">
              <a:buNone/>
            </a:pPr>
            <a:endParaRPr lang="en-US" dirty="0"/>
          </a:p>
        </p:txBody>
      </p:sp>
      <p:pic>
        <p:nvPicPr>
          <p:cNvPr id="5" name="Picture 4">
            <a:extLst>
              <a:ext uri="{FF2B5EF4-FFF2-40B4-BE49-F238E27FC236}">
                <a16:creationId xmlns:a16="http://schemas.microsoft.com/office/drawing/2014/main" id="{B24F9173-4469-4015-9FA8-09EA92B84D7F}"/>
              </a:ext>
            </a:extLst>
          </p:cNvPr>
          <p:cNvPicPr>
            <a:picLocks noChangeAspect="1"/>
          </p:cNvPicPr>
          <p:nvPr/>
        </p:nvPicPr>
        <p:blipFill rotWithShape="1">
          <a:blip r:embed="rId6"/>
          <a:srcRect t="4279" r="13294" b="6742"/>
          <a:stretch/>
        </p:blipFill>
        <p:spPr>
          <a:xfrm>
            <a:off x="4820717" y="1584802"/>
            <a:ext cx="3773618" cy="2077462"/>
          </a:xfrm>
          <a:prstGeom prst="rect">
            <a:avLst/>
          </a:prstGeom>
          <a:ln>
            <a:solidFill>
              <a:schemeClr val="bg2">
                <a:lumMod val="90000"/>
              </a:schemeClr>
            </a:solidFill>
          </a:ln>
          <a:effectLst/>
        </p:spPr>
      </p:pic>
      <p:pic>
        <p:nvPicPr>
          <p:cNvPr id="7" name="Picture 6">
            <a:extLst>
              <a:ext uri="{FF2B5EF4-FFF2-40B4-BE49-F238E27FC236}">
                <a16:creationId xmlns:a16="http://schemas.microsoft.com/office/drawing/2014/main" id="{C47CE986-FC02-4CAC-B172-D458E0B9928A}"/>
              </a:ext>
            </a:extLst>
          </p:cNvPr>
          <p:cNvPicPr/>
          <p:nvPr/>
        </p:nvPicPr>
        <p:blipFill rotWithShape="1">
          <a:blip r:embed="rId7"/>
          <a:srcRect r="49651" b="12394"/>
          <a:stretch/>
        </p:blipFill>
        <p:spPr bwMode="auto">
          <a:xfrm>
            <a:off x="4820717" y="3905932"/>
            <a:ext cx="3807932" cy="1884405"/>
          </a:xfrm>
          <a:prstGeom prst="rect">
            <a:avLst/>
          </a:prstGeom>
          <a:ln>
            <a:solidFill>
              <a:schemeClr val="bg2">
                <a:lumMod val="90000"/>
              </a:schemeClr>
            </a:solid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037397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2E8A8-F9E5-254B-9A86-5AF7F8270410}"/>
              </a:ext>
            </a:extLst>
          </p:cNvPr>
          <p:cNvSpPr>
            <a:spLocks noGrp="1"/>
          </p:cNvSpPr>
          <p:nvPr>
            <p:ph type="title"/>
          </p:nvPr>
        </p:nvSpPr>
        <p:spPr/>
        <p:txBody>
          <a:bodyPr/>
          <a:lstStyle/>
          <a:p>
            <a:r>
              <a:rPr lang="en-US" dirty="0"/>
              <a:t>What we’ll talk about today</a:t>
            </a:r>
          </a:p>
        </p:txBody>
      </p:sp>
      <p:sp>
        <p:nvSpPr>
          <p:cNvPr id="3" name="Slide Number Placeholder 2">
            <a:extLst>
              <a:ext uri="{FF2B5EF4-FFF2-40B4-BE49-F238E27FC236}">
                <a16:creationId xmlns:a16="http://schemas.microsoft.com/office/drawing/2014/main" id="{B8354F9A-08AC-D74C-AA36-7ADCAD3CF7C5}"/>
              </a:ext>
            </a:extLst>
          </p:cNvPr>
          <p:cNvSpPr>
            <a:spLocks noGrp="1"/>
          </p:cNvSpPr>
          <p:nvPr>
            <p:ph type="sldNum" sz="quarter" idx="4"/>
          </p:nvPr>
        </p:nvSpPr>
        <p:spPr/>
        <p:txBody>
          <a:bodyPr/>
          <a:lstStyle/>
          <a:p>
            <a:fld id="{B39C6098-A31A-2D40-9A37-B407ED0DD679}" type="slidenum">
              <a:rPr lang="en-US" smtClean="0"/>
              <a:pPr/>
              <a:t>2</a:t>
            </a:fld>
            <a:endParaRPr lang="en-US" dirty="0"/>
          </a:p>
        </p:txBody>
      </p:sp>
      <p:sp>
        <p:nvSpPr>
          <p:cNvPr id="4" name="Content Placeholder 3">
            <a:extLst>
              <a:ext uri="{FF2B5EF4-FFF2-40B4-BE49-F238E27FC236}">
                <a16:creationId xmlns:a16="http://schemas.microsoft.com/office/drawing/2014/main" id="{8385DC5D-772A-C045-835B-2389AD4F3BE0}"/>
              </a:ext>
            </a:extLst>
          </p:cNvPr>
          <p:cNvSpPr>
            <a:spLocks noGrp="1"/>
          </p:cNvSpPr>
          <p:nvPr>
            <p:ph sz="half" idx="2"/>
          </p:nvPr>
        </p:nvSpPr>
        <p:spPr/>
        <p:txBody>
          <a:bodyPr>
            <a:normAutofit/>
          </a:bodyPr>
          <a:lstStyle/>
          <a:p>
            <a:pPr>
              <a:spcBef>
                <a:spcPts val="600"/>
              </a:spcBef>
              <a:spcAft>
                <a:spcPts val="600"/>
              </a:spcAft>
            </a:pPr>
            <a:r>
              <a:rPr lang="en-US" b="1" dirty="0"/>
              <a:t>Why </a:t>
            </a:r>
            <a:r>
              <a:rPr lang="en-US" dirty="0"/>
              <a:t>we need this change </a:t>
            </a:r>
          </a:p>
          <a:p>
            <a:pPr lvl="1">
              <a:spcBef>
                <a:spcPts val="600"/>
              </a:spcBef>
              <a:spcAft>
                <a:spcPts val="600"/>
              </a:spcAft>
            </a:pPr>
            <a:r>
              <a:rPr lang="en-US" dirty="0"/>
              <a:t>To secure our defined benefit </a:t>
            </a:r>
            <a:br>
              <a:rPr lang="en-US" dirty="0"/>
            </a:br>
            <a:r>
              <a:rPr lang="en-US" dirty="0"/>
              <a:t>pension plan</a:t>
            </a:r>
          </a:p>
          <a:p>
            <a:pPr lvl="1">
              <a:spcBef>
                <a:spcPts val="600"/>
              </a:spcBef>
              <a:spcAft>
                <a:spcPts val="600"/>
              </a:spcAft>
            </a:pPr>
            <a:r>
              <a:rPr lang="en-US" dirty="0"/>
              <a:t>Solve four issues affecting the plan</a:t>
            </a:r>
          </a:p>
          <a:p>
            <a:pPr lvl="1">
              <a:spcBef>
                <a:spcPts val="600"/>
              </a:spcBef>
              <a:spcAft>
                <a:spcPts val="600"/>
              </a:spcAft>
            </a:pPr>
            <a:r>
              <a:rPr lang="en-US" dirty="0"/>
              <a:t>Enable and active joint governance</a:t>
            </a:r>
          </a:p>
          <a:p>
            <a:pPr>
              <a:spcBef>
                <a:spcPts val="600"/>
              </a:spcBef>
              <a:spcAft>
                <a:spcPts val="600"/>
              </a:spcAft>
            </a:pPr>
            <a:r>
              <a:rPr lang="en-US" b="1" dirty="0"/>
              <a:t>What</a:t>
            </a:r>
            <a:r>
              <a:rPr lang="en-US" dirty="0"/>
              <a:t> this change means for you</a:t>
            </a:r>
          </a:p>
          <a:p>
            <a:pPr lvl="1">
              <a:spcBef>
                <a:spcPts val="600"/>
              </a:spcBef>
              <a:spcAft>
                <a:spcPts val="600"/>
              </a:spcAft>
            </a:pPr>
            <a:r>
              <a:rPr lang="en-US" dirty="0"/>
              <a:t>Plan comparison</a:t>
            </a:r>
          </a:p>
          <a:p>
            <a:pPr>
              <a:spcBef>
                <a:spcPts val="600"/>
              </a:spcBef>
              <a:spcAft>
                <a:spcPts val="600"/>
              </a:spcAft>
            </a:pPr>
            <a:r>
              <a:rPr lang="en-US" b="1" dirty="0"/>
              <a:t>How</a:t>
            </a:r>
            <a:r>
              <a:rPr lang="en-US" dirty="0"/>
              <a:t>: Next Steps</a:t>
            </a:r>
          </a:p>
          <a:p>
            <a:pPr>
              <a:spcBef>
                <a:spcPts val="600"/>
              </a:spcBef>
              <a:spcAft>
                <a:spcPts val="600"/>
              </a:spcAft>
            </a:pPr>
            <a:r>
              <a:rPr lang="en-US" dirty="0"/>
              <a:t>Your future. Your decision</a:t>
            </a:r>
          </a:p>
        </p:txBody>
      </p:sp>
      <p:pic>
        <p:nvPicPr>
          <p:cNvPr id="13" name="Picture 12">
            <a:extLst>
              <a:ext uri="{FF2B5EF4-FFF2-40B4-BE49-F238E27FC236}">
                <a16:creationId xmlns:a16="http://schemas.microsoft.com/office/drawing/2014/main" id="{958DBE57-5E43-C541-B83D-D5B064D230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4933"/>
          <a:stretch/>
        </p:blipFill>
        <p:spPr>
          <a:xfrm>
            <a:off x="5570994" y="3037687"/>
            <a:ext cx="3170447" cy="3820313"/>
          </a:xfrm>
          <a:prstGeom prst="rect">
            <a:avLst/>
          </a:prstGeom>
        </p:spPr>
      </p:pic>
    </p:spTree>
    <p:extLst>
      <p:ext uri="{BB962C8B-B14F-4D97-AF65-F5344CB8AC3E}">
        <p14:creationId xmlns:p14="http://schemas.microsoft.com/office/powerpoint/2010/main" val="414576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EE5238-BACD-E44E-8D8A-A9B96DD659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0093" y="1981594"/>
            <a:ext cx="4323907" cy="4876406"/>
          </a:xfrm>
          <a:prstGeom prst="rect">
            <a:avLst/>
          </a:prstGeom>
        </p:spPr>
      </p:pic>
      <p:sp>
        <p:nvSpPr>
          <p:cNvPr id="5" name="Title 4">
            <a:extLst>
              <a:ext uri="{FF2B5EF4-FFF2-40B4-BE49-F238E27FC236}">
                <a16:creationId xmlns:a16="http://schemas.microsoft.com/office/drawing/2014/main" id="{D765E594-BB4F-4C3E-BCD8-C78ED9248E15}"/>
              </a:ext>
            </a:extLst>
          </p:cNvPr>
          <p:cNvSpPr>
            <a:spLocks noGrp="1"/>
          </p:cNvSpPr>
          <p:nvPr>
            <p:ph type="title"/>
          </p:nvPr>
        </p:nvSpPr>
        <p:spPr>
          <a:xfrm>
            <a:off x="317501" y="1504335"/>
            <a:ext cx="5239784" cy="2133602"/>
          </a:xfrm>
        </p:spPr>
        <p:txBody>
          <a:bodyPr/>
          <a:lstStyle/>
          <a:p>
            <a:r>
              <a:rPr lang="en-CA" dirty="0"/>
              <a:t>Questions</a:t>
            </a:r>
          </a:p>
        </p:txBody>
      </p:sp>
      <p:sp>
        <p:nvSpPr>
          <p:cNvPr id="3" name="Slide Number Placeholder 2">
            <a:extLst>
              <a:ext uri="{FF2B5EF4-FFF2-40B4-BE49-F238E27FC236}">
                <a16:creationId xmlns:a16="http://schemas.microsoft.com/office/drawing/2014/main" id="{5D86E039-E0DE-45EA-B501-F58D140D2F93}"/>
              </a:ext>
            </a:extLst>
          </p:cNvPr>
          <p:cNvSpPr>
            <a:spLocks noGrp="1"/>
          </p:cNvSpPr>
          <p:nvPr>
            <p:ph type="sldNum" sz="quarter" idx="4"/>
          </p:nvPr>
        </p:nvSpPr>
        <p:spPr/>
        <p:txBody>
          <a:bodyPr/>
          <a:lstStyle/>
          <a:p>
            <a:fld id="{B39C6098-A31A-2D40-9A37-B407ED0DD679}" type="slidenum">
              <a:rPr lang="en-US" smtClean="0"/>
              <a:pPr/>
              <a:t>20</a:t>
            </a:fld>
            <a:endParaRPr lang="en-US" dirty="0"/>
          </a:p>
        </p:txBody>
      </p:sp>
    </p:spTree>
    <p:extLst>
      <p:ext uri="{BB962C8B-B14F-4D97-AF65-F5344CB8AC3E}">
        <p14:creationId xmlns:p14="http://schemas.microsoft.com/office/powerpoint/2010/main" val="860401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D24F3-FEC2-47FA-85DB-B3ADBE35B2EE}"/>
              </a:ext>
            </a:extLst>
          </p:cNvPr>
          <p:cNvSpPr>
            <a:spLocks noGrp="1"/>
          </p:cNvSpPr>
          <p:nvPr>
            <p:ph type="title"/>
          </p:nvPr>
        </p:nvSpPr>
        <p:spPr/>
        <p:txBody>
          <a:bodyPr/>
          <a:lstStyle/>
          <a:p>
            <a:r>
              <a:rPr lang="en-CA" sz="2800" dirty="0"/>
              <a:t>Introducing the University Pension Plan (UPP)</a:t>
            </a:r>
          </a:p>
        </p:txBody>
      </p:sp>
      <p:sp>
        <p:nvSpPr>
          <p:cNvPr id="3" name="Slide Number Placeholder 2">
            <a:extLst>
              <a:ext uri="{FF2B5EF4-FFF2-40B4-BE49-F238E27FC236}">
                <a16:creationId xmlns:a16="http://schemas.microsoft.com/office/drawing/2014/main" id="{D4696F5E-A426-4521-9500-FC3451BFFD21}"/>
              </a:ext>
            </a:extLst>
          </p:cNvPr>
          <p:cNvSpPr>
            <a:spLocks noGrp="1"/>
          </p:cNvSpPr>
          <p:nvPr>
            <p:ph type="sldNum" sz="quarter" idx="4"/>
          </p:nvPr>
        </p:nvSpPr>
        <p:spPr/>
        <p:txBody>
          <a:bodyPr/>
          <a:lstStyle/>
          <a:p>
            <a:fld id="{B39C6098-A31A-2D40-9A37-B407ED0DD679}" type="slidenum">
              <a:rPr lang="en-US" smtClean="0"/>
              <a:pPr/>
              <a:t>3</a:t>
            </a:fld>
            <a:endParaRPr lang="en-US" dirty="0"/>
          </a:p>
        </p:txBody>
      </p:sp>
      <p:sp>
        <p:nvSpPr>
          <p:cNvPr id="4" name="Content Placeholder 3">
            <a:extLst>
              <a:ext uri="{FF2B5EF4-FFF2-40B4-BE49-F238E27FC236}">
                <a16:creationId xmlns:a16="http://schemas.microsoft.com/office/drawing/2014/main" id="{E68BB93E-B38D-4F24-8F70-67C214CF2E7D}"/>
              </a:ext>
            </a:extLst>
          </p:cNvPr>
          <p:cNvSpPr>
            <a:spLocks noGrp="1"/>
          </p:cNvSpPr>
          <p:nvPr>
            <p:ph sz="half" idx="2"/>
          </p:nvPr>
        </p:nvSpPr>
        <p:spPr/>
        <p:txBody>
          <a:bodyPr/>
          <a:lstStyle/>
          <a:p>
            <a:r>
              <a:rPr lang="en-US" dirty="0"/>
              <a:t>Current U of T Pension Plan:</a:t>
            </a:r>
          </a:p>
          <a:p>
            <a:pPr lvl="1"/>
            <a:r>
              <a:rPr lang="en-US" dirty="0"/>
              <a:t>Defined benefit</a:t>
            </a:r>
          </a:p>
          <a:p>
            <a:pPr lvl="1"/>
            <a:r>
              <a:rPr lang="en-US" dirty="0"/>
              <a:t>Single-employer</a:t>
            </a:r>
          </a:p>
          <a:p>
            <a:pPr lvl="1"/>
            <a:r>
              <a:rPr lang="en-US" dirty="0"/>
              <a:t>Defined Benefit pension plans under pressures</a:t>
            </a:r>
          </a:p>
          <a:p>
            <a:pPr lvl="1"/>
            <a:r>
              <a:rPr lang="en-US" dirty="0"/>
              <a:t>Long-term uncertainty</a:t>
            </a:r>
            <a:br>
              <a:rPr lang="en-US" dirty="0"/>
            </a:br>
            <a:endParaRPr lang="en-US" dirty="0"/>
          </a:p>
          <a:p>
            <a:r>
              <a:rPr lang="en-US" dirty="0"/>
              <a:t>UPP - Jointly-Sponsored </a:t>
            </a:r>
          </a:p>
          <a:p>
            <a:pPr lvl="1"/>
            <a:r>
              <a:rPr lang="en-US" dirty="0"/>
              <a:t>Defined benefit</a:t>
            </a:r>
          </a:p>
          <a:p>
            <a:pPr lvl="1"/>
            <a:r>
              <a:rPr lang="en-US" dirty="0"/>
              <a:t>Multi-employer</a:t>
            </a:r>
          </a:p>
          <a:p>
            <a:pPr lvl="1"/>
            <a:r>
              <a:rPr lang="en-US" dirty="0"/>
              <a:t>Solves for several pressures</a:t>
            </a:r>
          </a:p>
          <a:p>
            <a:pPr lvl="1"/>
            <a:r>
              <a:rPr lang="en-US" dirty="0"/>
              <a:t>Jointly-governed</a:t>
            </a:r>
          </a:p>
          <a:p>
            <a:endParaRPr lang="en-CA" dirty="0"/>
          </a:p>
        </p:txBody>
      </p:sp>
    </p:spTree>
    <p:extLst>
      <p:ext uri="{BB962C8B-B14F-4D97-AF65-F5344CB8AC3E}">
        <p14:creationId xmlns:p14="http://schemas.microsoft.com/office/powerpoint/2010/main" val="2782367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258311"/>
            <a:ext cx="8509001" cy="616226"/>
          </a:xfrm>
        </p:spPr>
        <p:txBody>
          <a:bodyPr/>
          <a:lstStyle/>
          <a:p>
            <a:r>
              <a:rPr lang="en-CA" dirty="0"/>
              <a:t>Why we need this change</a:t>
            </a:r>
          </a:p>
        </p:txBody>
      </p:sp>
      <p:sp>
        <p:nvSpPr>
          <p:cNvPr id="3" name="Slide Number Placeholder 2"/>
          <p:cNvSpPr>
            <a:spLocks noGrp="1"/>
          </p:cNvSpPr>
          <p:nvPr>
            <p:ph type="sldNum" sz="quarter" idx="4"/>
          </p:nvPr>
        </p:nvSpPr>
        <p:spPr/>
        <p:txBody>
          <a:bodyPr/>
          <a:lstStyle/>
          <a:p>
            <a:fld id="{B39C6098-A31A-2D40-9A37-B407ED0DD679}" type="slidenum">
              <a:rPr lang="en-US" smtClean="0"/>
              <a:pPr/>
              <a:t>4</a:t>
            </a:fld>
            <a:endParaRPr lang="en-US" dirty="0"/>
          </a:p>
        </p:txBody>
      </p:sp>
      <p:sp>
        <p:nvSpPr>
          <p:cNvPr id="4" name="Content Placeholder 3"/>
          <p:cNvSpPr>
            <a:spLocks noGrp="1"/>
          </p:cNvSpPr>
          <p:nvPr>
            <p:ph sz="half" idx="2"/>
          </p:nvPr>
        </p:nvSpPr>
        <p:spPr>
          <a:xfrm>
            <a:off x="317500" y="1504334"/>
            <a:ext cx="8509001" cy="3255925"/>
          </a:xfrm>
        </p:spPr>
        <p:txBody>
          <a:bodyPr>
            <a:normAutofit/>
          </a:bodyPr>
          <a:lstStyle/>
          <a:p>
            <a:pPr marL="0" indent="0">
              <a:spcBef>
                <a:spcPts val="1200"/>
              </a:spcBef>
              <a:spcAft>
                <a:spcPts val="1200"/>
              </a:spcAft>
              <a:buNone/>
            </a:pPr>
            <a:r>
              <a:rPr lang="en-US" sz="4400" dirty="0"/>
              <a:t>Pressure on the current plan</a:t>
            </a:r>
          </a:p>
          <a:p>
            <a:pPr marL="285750" indent="-285750">
              <a:buFont typeface="Arial" panose="020B0604020202020204" pitchFamily="34" charset="0"/>
              <a:buChar char="•"/>
            </a:pPr>
            <a:r>
              <a:rPr lang="en-CA" sz="4400" dirty="0"/>
              <a:t>Financial</a:t>
            </a:r>
          </a:p>
          <a:p>
            <a:pPr marL="285750" indent="-285750">
              <a:buFont typeface="Arial" panose="020B0604020202020204" pitchFamily="34" charset="0"/>
              <a:buChar char="•"/>
            </a:pPr>
            <a:r>
              <a:rPr lang="en-CA" sz="4400" dirty="0"/>
              <a:t>Regulatory</a:t>
            </a:r>
          </a:p>
          <a:p>
            <a:pPr marL="285750" indent="-285750">
              <a:buFont typeface="Arial" panose="020B0604020202020204" pitchFamily="34" charset="0"/>
              <a:buChar char="•"/>
            </a:pPr>
            <a:r>
              <a:rPr lang="en-CA" sz="4400" dirty="0"/>
              <a:t>Political</a:t>
            </a:r>
          </a:p>
          <a:p>
            <a:pPr marL="0" indent="0">
              <a:spcBef>
                <a:spcPts val="1200"/>
              </a:spcBef>
              <a:spcAft>
                <a:spcPts val="1200"/>
              </a:spcAft>
              <a:buNone/>
            </a:pPr>
            <a:endParaRPr lang="en-US" sz="4400" dirty="0"/>
          </a:p>
          <a:p>
            <a:pPr marL="0" indent="0">
              <a:spcBef>
                <a:spcPts val="1200"/>
              </a:spcBef>
              <a:spcAft>
                <a:spcPts val="1200"/>
              </a:spcAft>
              <a:buNone/>
            </a:pPr>
            <a:endParaRPr lang="en-US" sz="1100" dirty="0"/>
          </a:p>
          <a:p>
            <a:endParaRPr lang="en-CA" dirty="0"/>
          </a:p>
        </p:txBody>
      </p:sp>
      <p:sp>
        <p:nvSpPr>
          <p:cNvPr id="8" name="TextBox 7">
            <a:extLst>
              <a:ext uri="{FF2B5EF4-FFF2-40B4-BE49-F238E27FC236}">
                <a16:creationId xmlns:a16="http://schemas.microsoft.com/office/drawing/2014/main" id="{5B164177-B3DE-496D-9502-EA73343C44A1}"/>
              </a:ext>
            </a:extLst>
          </p:cNvPr>
          <p:cNvSpPr txBox="1"/>
          <p:nvPr/>
        </p:nvSpPr>
        <p:spPr>
          <a:xfrm>
            <a:off x="5029200" y="5255910"/>
            <a:ext cx="627529" cy="369332"/>
          </a:xfrm>
          <a:prstGeom prst="rect">
            <a:avLst/>
          </a:prstGeom>
          <a:noFill/>
        </p:spPr>
        <p:txBody>
          <a:bodyPr wrap="square" rtlCol="0">
            <a:spAutoFit/>
          </a:bodyPr>
          <a:lstStyle/>
          <a:p>
            <a:endParaRPr lang="en-CA" dirty="0"/>
          </a:p>
        </p:txBody>
      </p:sp>
      <p:pic>
        <p:nvPicPr>
          <p:cNvPr id="10" name="Picture 9">
            <a:extLst>
              <a:ext uri="{FF2B5EF4-FFF2-40B4-BE49-F238E27FC236}">
                <a16:creationId xmlns:a16="http://schemas.microsoft.com/office/drawing/2014/main" id="{2DD073FA-AB59-564C-8C2E-DB9B289A05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7835" y="2691670"/>
            <a:ext cx="3316049" cy="3580013"/>
          </a:xfrm>
          <a:prstGeom prst="rect">
            <a:avLst/>
          </a:prstGeom>
        </p:spPr>
      </p:pic>
    </p:spTree>
    <p:extLst>
      <p:ext uri="{BB962C8B-B14F-4D97-AF65-F5344CB8AC3E}">
        <p14:creationId xmlns:p14="http://schemas.microsoft.com/office/powerpoint/2010/main" val="634737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we need this change</a:t>
            </a:r>
          </a:p>
        </p:txBody>
      </p:sp>
      <p:sp>
        <p:nvSpPr>
          <p:cNvPr id="4" name="Slide Number Placeholder 3"/>
          <p:cNvSpPr>
            <a:spLocks noGrp="1"/>
          </p:cNvSpPr>
          <p:nvPr>
            <p:ph type="sldNum" sz="quarter" idx="4"/>
          </p:nvPr>
        </p:nvSpPr>
        <p:spPr/>
        <p:txBody>
          <a:bodyPr/>
          <a:lstStyle/>
          <a:p>
            <a:endParaRPr lang="en-US"/>
          </a:p>
          <a:p>
            <a:fld id="{2DB20C1D-B540-4EA9-AD57-DD476619341D}" type="slidenum">
              <a:rPr lang="en-US" smtClean="0"/>
              <a:pPr/>
              <a:t>5</a:t>
            </a:fld>
            <a:endParaRPr lang="en-US" dirty="0"/>
          </a:p>
        </p:txBody>
      </p:sp>
      <p:sp>
        <p:nvSpPr>
          <p:cNvPr id="3" name="Content Placeholder 2"/>
          <p:cNvSpPr>
            <a:spLocks noGrp="1"/>
          </p:cNvSpPr>
          <p:nvPr>
            <p:ph idx="2"/>
          </p:nvPr>
        </p:nvSpPr>
        <p:spPr/>
        <p:txBody>
          <a:bodyPr>
            <a:normAutofit/>
          </a:bodyPr>
          <a:lstStyle/>
          <a:p>
            <a:pPr marL="457200" indent="-457200">
              <a:spcBef>
                <a:spcPts val="600"/>
              </a:spcBef>
              <a:spcAft>
                <a:spcPts val="600"/>
              </a:spcAft>
              <a:buFont typeface="+mj-lt"/>
              <a:buAutoNum type="arabicPeriod"/>
            </a:pPr>
            <a:r>
              <a:rPr lang="en-US" dirty="0"/>
              <a:t>To secure our defined benefit pension plan</a:t>
            </a:r>
          </a:p>
          <a:p>
            <a:pPr lvl="2">
              <a:lnSpc>
                <a:spcPct val="100000"/>
              </a:lnSpc>
              <a:spcBef>
                <a:spcPts val="600"/>
              </a:spcBef>
              <a:spcAft>
                <a:spcPts val="600"/>
              </a:spcAft>
            </a:pPr>
            <a:r>
              <a:rPr lang="en-US" sz="2000" dirty="0"/>
              <a:t>Costs and solvency payments that are not financially viable mean </a:t>
            </a:r>
            <a:br>
              <a:rPr lang="en-US" sz="2000" dirty="0"/>
            </a:br>
            <a:r>
              <a:rPr lang="en-US" sz="2000" dirty="0"/>
              <a:t>significant risk to the employer</a:t>
            </a:r>
          </a:p>
          <a:p>
            <a:pPr lvl="2">
              <a:lnSpc>
                <a:spcPct val="100000"/>
              </a:lnSpc>
              <a:spcBef>
                <a:spcPts val="600"/>
              </a:spcBef>
              <a:spcAft>
                <a:spcPts val="600"/>
              </a:spcAft>
            </a:pPr>
            <a:r>
              <a:rPr lang="en-US" sz="2000" dirty="0"/>
              <a:t>Why this matters:</a:t>
            </a:r>
          </a:p>
          <a:p>
            <a:pPr marL="1254125" lvl="4" indent="-288925">
              <a:lnSpc>
                <a:spcPct val="100000"/>
              </a:lnSpc>
            </a:pPr>
            <a:r>
              <a:rPr lang="en-US" sz="2000" dirty="0"/>
              <a:t>Cost control can happen through:</a:t>
            </a:r>
          </a:p>
          <a:p>
            <a:pPr lvl="5">
              <a:lnSpc>
                <a:spcPct val="100000"/>
              </a:lnSpc>
              <a:spcBef>
                <a:spcPts val="0"/>
              </a:spcBef>
            </a:pPr>
            <a:r>
              <a:rPr lang="en-US" sz="2000" dirty="0"/>
              <a:t>Employment loss</a:t>
            </a:r>
          </a:p>
          <a:p>
            <a:pPr lvl="5">
              <a:lnSpc>
                <a:spcPct val="100000"/>
              </a:lnSpc>
              <a:spcBef>
                <a:spcPts val="0"/>
              </a:spcBef>
            </a:pPr>
            <a:r>
              <a:rPr lang="en-US" sz="2000" dirty="0"/>
              <a:t>Benefit reduction(s) – pension or other benefits</a:t>
            </a:r>
          </a:p>
          <a:p>
            <a:pPr lvl="5">
              <a:lnSpc>
                <a:spcPct val="100000"/>
              </a:lnSpc>
              <a:spcBef>
                <a:spcPts val="300"/>
              </a:spcBef>
              <a:spcAft>
                <a:spcPts val="300"/>
              </a:spcAft>
            </a:pPr>
            <a:r>
              <a:rPr lang="en-US" sz="2000" dirty="0"/>
              <a:t>Change to plan type – pressure to move to DC plan</a:t>
            </a:r>
          </a:p>
          <a:p>
            <a:pPr marL="1254125" lvl="4" indent="-288925">
              <a:lnSpc>
                <a:spcPct val="100000"/>
              </a:lnSpc>
              <a:spcBef>
                <a:spcPts val="600"/>
              </a:spcBef>
              <a:spcAft>
                <a:spcPts val="600"/>
              </a:spcAft>
            </a:pPr>
            <a:r>
              <a:rPr lang="en-US" sz="2000" b="1" dirty="0"/>
              <a:t>Long term uncertainty in its current format </a:t>
            </a:r>
          </a:p>
        </p:txBody>
      </p:sp>
    </p:spTree>
    <p:extLst>
      <p:ext uri="{BB962C8B-B14F-4D97-AF65-F5344CB8AC3E}">
        <p14:creationId xmlns:p14="http://schemas.microsoft.com/office/powerpoint/2010/main" val="2368648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Why we need this change</a:t>
            </a:r>
          </a:p>
        </p:txBody>
      </p:sp>
      <p:sp>
        <p:nvSpPr>
          <p:cNvPr id="4" name="Slide Number Placeholder 3"/>
          <p:cNvSpPr>
            <a:spLocks noGrp="1"/>
          </p:cNvSpPr>
          <p:nvPr>
            <p:ph type="sldNum" sz="quarter" idx="4"/>
          </p:nvPr>
        </p:nvSpPr>
        <p:spPr/>
        <p:txBody>
          <a:bodyPr/>
          <a:lstStyle/>
          <a:p>
            <a:endParaRPr lang="en-US"/>
          </a:p>
          <a:p>
            <a:fld id="{2DB20C1D-B540-4EA9-AD57-DD476619341D}" type="slidenum">
              <a:rPr lang="en-US" smtClean="0"/>
              <a:pPr/>
              <a:t>6</a:t>
            </a:fld>
            <a:endParaRPr lang="en-US" dirty="0"/>
          </a:p>
        </p:txBody>
      </p:sp>
      <p:sp>
        <p:nvSpPr>
          <p:cNvPr id="3" name="Content Placeholder 2"/>
          <p:cNvSpPr>
            <a:spLocks noGrp="1"/>
          </p:cNvSpPr>
          <p:nvPr>
            <p:ph idx="2"/>
          </p:nvPr>
        </p:nvSpPr>
        <p:spPr/>
        <p:txBody>
          <a:bodyPr>
            <a:normAutofit/>
          </a:bodyPr>
          <a:lstStyle/>
          <a:p>
            <a:pPr marL="457200" indent="-457200">
              <a:spcAft>
                <a:spcPts val="600"/>
              </a:spcAft>
              <a:buFont typeface="+mj-lt"/>
              <a:buAutoNum type="arabicPeriod" startAt="2"/>
            </a:pPr>
            <a:r>
              <a:rPr lang="en-US" dirty="0"/>
              <a:t>Solves four issues affecting the current plan</a:t>
            </a:r>
          </a:p>
          <a:p>
            <a:pPr lvl="2"/>
            <a:r>
              <a:rPr lang="en-US" dirty="0"/>
              <a:t>Strength in numbers = more assets</a:t>
            </a:r>
          </a:p>
          <a:p>
            <a:pPr lvl="2"/>
            <a:r>
              <a:rPr lang="en-US" dirty="0"/>
              <a:t>Not subject to solvency funding rules</a:t>
            </a:r>
          </a:p>
          <a:p>
            <a:pPr lvl="2"/>
            <a:r>
              <a:rPr lang="en-US" dirty="0"/>
              <a:t>Politically successful = difficult to attack</a:t>
            </a:r>
          </a:p>
          <a:p>
            <a:pPr lvl="2"/>
            <a:r>
              <a:rPr lang="en-US" dirty="0"/>
              <a:t>Proven track record of success</a:t>
            </a:r>
          </a:p>
          <a:p>
            <a:pPr marL="342900" lvl="1" indent="0">
              <a:buNone/>
            </a:pPr>
            <a:endParaRPr lang="en-US" dirty="0"/>
          </a:p>
          <a:p>
            <a:pPr marL="342900" lvl="1" indent="0">
              <a:buNone/>
            </a:pPr>
            <a:endParaRPr lang="en-US" dirty="0"/>
          </a:p>
          <a:p>
            <a:pPr marL="342900" lvl="1" indent="0">
              <a:buNone/>
            </a:pPr>
            <a:endParaRPr lang="en-US" dirty="0"/>
          </a:p>
          <a:p>
            <a:pPr lvl="1"/>
            <a:endParaRPr lang="en-US" dirty="0"/>
          </a:p>
          <a:p>
            <a:pPr lvl="1"/>
            <a:endParaRPr lang="en-US" dirty="0"/>
          </a:p>
          <a:p>
            <a:pPr lvl="1"/>
            <a:endParaRPr lang="en-US" dirty="0"/>
          </a:p>
          <a:p>
            <a:pPr lvl="1"/>
            <a:endParaRPr lang="en-US" dirty="0"/>
          </a:p>
        </p:txBody>
      </p:sp>
      <p:pic>
        <p:nvPicPr>
          <p:cNvPr id="6" name="Picture 5">
            <a:extLst>
              <a:ext uri="{FF2B5EF4-FFF2-40B4-BE49-F238E27FC236}">
                <a16:creationId xmlns:a16="http://schemas.microsoft.com/office/drawing/2014/main" id="{B06F335E-97E4-4FAB-A9CC-FD39970305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433" y="3551833"/>
            <a:ext cx="3096416" cy="1105863"/>
          </a:xfrm>
          <a:prstGeom prst="rect">
            <a:avLst/>
          </a:prstGeom>
        </p:spPr>
      </p:pic>
      <p:pic>
        <p:nvPicPr>
          <p:cNvPr id="8" name="Picture 7">
            <a:extLst>
              <a:ext uri="{FF2B5EF4-FFF2-40B4-BE49-F238E27FC236}">
                <a16:creationId xmlns:a16="http://schemas.microsoft.com/office/drawing/2014/main" id="{BED50385-0E12-4BA0-8C5B-809B11FD7A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0325" y="3780573"/>
            <a:ext cx="2960305" cy="671125"/>
          </a:xfrm>
          <a:prstGeom prst="rect">
            <a:avLst/>
          </a:prstGeom>
        </p:spPr>
      </p:pic>
      <p:pic>
        <p:nvPicPr>
          <p:cNvPr id="10" name="Picture 9">
            <a:extLst>
              <a:ext uri="{FF2B5EF4-FFF2-40B4-BE49-F238E27FC236}">
                <a16:creationId xmlns:a16="http://schemas.microsoft.com/office/drawing/2014/main" id="{6C1C4E13-4160-4A85-8431-73053F179D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6005" y="4681339"/>
            <a:ext cx="3671989" cy="1454555"/>
          </a:xfrm>
          <a:prstGeom prst="rect">
            <a:avLst/>
          </a:prstGeom>
        </p:spPr>
      </p:pic>
    </p:spTree>
    <p:extLst>
      <p:ext uri="{BB962C8B-B14F-4D97-AF65-F5344CB8AC3E}">
        <p14:creationId xmlns:p14="http://schemas.microsoft.com/office/powerpoint/2010/main" val="357818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4DCDF-904B-43B7-AEC7-E6E29A3FF0E9}"/>
              </a:ext>
            </a:extLst>
          </p:cNvPr>
          <p:cNvSpPr>
            <a:spLocks noGrp="1"/>
          </p:cNvSpPr>
          <p:nvPr>
            <p:ph type="title"/>
          </p:nvPr>
        </p:nvSpPr>
        <p:spPr/>
        <p:txBody>
          <a:bodyPr/>
          <a:lstStyle/>
          <a:p>
            <a:endParaRPr lang="en-CA"/>
          </a:p>
        </p:txBody>
      </p:sp>
      <p:sp>
        <p:nvSpPr>
          <p:cNvPr id="3" name="Slide Number Placeholder 2">
            <a:extLst>
              <a:ext uri="{FF2B5EF4-FFF2-40B4-BE49-F238E27FC236}">
                <a16:creationId xmlns:a16="http://schemas.microsoft.com/office/drawing/2014/main" id="{4217D37A-4077-41E1-9428-671C732751CC}"/>
              </a:ext>
            </a:extLst>
          </p:cNvPr>
          <p:cNvSpPr>
            <a:spLocks noGrp="1"/>
          </p:cNvSpPr>
          <p:nvPr>
            <p:ph type="sldNum" sz="quarter" idx="4"/>
          </p:nvPr>
        </p:nvSpPr>
        <p:spPr/>
        <p:txBody>
          <a:bodyPr/>
          <a:lstStyle/>
          <a:p>
            <a:fld id="{B39C6098-A31A-2D40-9A37-B407ED0DD679}" type="slidenum">
              <a:rPr lang="en-US" smtClean="0"/>
              <a:pPr/>
              <a:t>7</a:t>
            </a:fld>
            <a:endParaRPr lang="en-US" dirty="0"/>
          </a:p>
        </p:txBody>
      </p:sp>
      <p:pic>
        <p:nvPicPr>
          <p:cNvPr id="5" name="Content Placeholder 4">
            <a:extLst>
              <a:ext uri="{FF2B5EF4-FFF2-40B4-BE49-F238E27FC236}">
                <a16:creationId xmlns:a16="http://schemas.microsoft.com/office/drawing/2014/main" id="{74320772-39CA-4509-91A7-ED511EDDBB78}"/>
              </a:ext>
            </a:extLst>
          </p:cNvPr>
          <p:cNvPicPr>
            <a:picLocks noGrp="1" noChangeAspect="1"/>
          </p:cNvPicPr>
          <p:nvPr>
            <p:ph sz="half" idx="2"/>
          </p:nvPr>
        </p:nvPicPr>
        <p:blipFill>
          <a:blip r:embed="rId3"/>
          <a:stretch>
            <a:fillRect/>
          </a:stretch>
        </p:blipFill>
        <p:spPr>
          <a:xfrm>
            <a:off x="1794444" y="2169043"/>
            <a:ext cx="5103043" cy="2874714"/>
          </a:xfrm>
          <a:prstGeom prst="rect">
            <a:avLst/>
          </a:prstGeom>
        </p:spPr>
      </p:pic>
      <p:sp>
        <p:nvSpPr>
          <p:cNvPr id="6" name="TextBox 5">
            <a:extLst>
              <a:ext uri="{FF2B5EF4-FFF2-40B4-BE49-F238E27FC236}">
                <a16:creationId xmlns:a16="http://schemas.microsoft.com/office/drawing/2014/main" id="{61F91050-A5EE-47EC-AD19-36CBC739ADBD}"/>
              </a:ext>
            </a:extLst>
          </p:cNvPr>
          <p:cNvSpPr txBox="1"/>
          <p:nvPr/>
        </p:nvSpPr>
        <p:spPr>
          <a:xfrm>
            <a:off x="1923068" y="6271683"/>
            <a:ext cx="6589336" cy="276999"/>
          </a:xfrm>
          <a:prstGeom prst="rect">
            <a:avLst/>
          </a:prstGeom>
          <a:noFill/>
        </p:spPr>
        <p:txBody>
          <a:bodyPr wrap="square" rtlCol="0">
            <a:spAutoFit/>
          </a:bodyPr>
          <a:lstStyle/>
          <a:p>
            <a:r>
              <a:rPr lang="en-CA" sz="1200" dirty="0"/>
              <a:t>https://blog.trendmicro.com/the-clouds-shared-risk-model/</a:t>
            </a:r>
          </a:p>
        </p:txBody>
      </p:sp>
    </p:spTree>
    <p:extLst>
      <p:ext uri="{BB962C8B-B14F-4D97-AF65-F5344CB8AC3E}">
        <p14:creationId xmlns:p14="http://schemas.microsoft.com/office/powerpoint/2010/main" val="588035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Why we need this change</a:t>
            </a:r>
          </a:p>
        </p:txBody>
      </p:sp>
      <p:sp>
        <p:nvSpPr>
          <p:cNvPr id="4" name="Slide Number Placeholder 3"/>
          <p:cNvSpPr>
            <a:spLocks noGrp="1"/>
          </p:cNvSpPr>
          <p:nvPr>
            <p:ph type="sldNum" sz="quarter" idx="4"/>
          </p:nvPr>
        </p:nvSpPr>
        <p:spPr/>
        <p:txBody>
          <a:bodyPr/>
          <a:lstStyle/>
          <a:p>
            <a:endParaRPr lang="en-US"/>
          </a:p>
          <a:p>
            <a:fld id="{2DB20C1D-B540-4EA9-AD57-DD476619341D}" type="slidenum">
              <a:rPr lang="en-US" smtClean="0"/>
              <a:pPr/>
              <a:t>8</a:t>
            </a:fld>
            <a:endParaRPr lang="en-US" dirty="0"/>
          </a:p>
        </p:txBody>
      </p:sp>
      <p:sp>
        <p:nvSpPr>
          <p:cNvPr id="3" name="Content Placeholder 2"/>
          <p:cNvSpPr>
            <a:spLocks noGrp="1"/>
          </p:cNvSpPr>
          <p:nvPr>
            <p:ph idx="2"/>
          </p:nvPr>
        </p:nvSpPr>
        <p:spPr>
          <a:xfrm>
            <a:off x="317500" y="1414021"/>
            <a:ext cx="8509001" cy="4741682"/>
          </a:xfrm>
        </p:spPr>
        <p:txBody>
          <a:bodyPr>
            <a:normAutofit/>
          </a:bodyPr>
          <a:lstStyle/>
          <a:p>
            <a:pPr marL="457200" indent="-457200">
              <a:spcBef>
                <a:spcPts val="600"/>
              </a:spcBef>
              <a:spcAft>
                <a:spcPts val="600"/>
              </a:spcAft>
              <a:buFont typeface="+mj-lt"/>
              <a:buAutoNum type="arabicPeriod" startAt="3"/>
            </a:pPr>
            <a:r>
              <a:rPr lang="en-US" dirty="0"/>
              <a:t>Enable and activate joint governance </a:t>
            </a:r>
          </a:p>
          <a:p>
            <a:pPr lvl="1">
              <a:lnSpc>
                <a:spcPct val="100000"/>
              </a:lnSpc>
            </a:pPr>
            <a:r>
              <a:rPr lang="en-US" dirty="0"/>
              <a:t>Unions and Faculty Associations: full and equal power with university administration </a:t>
            </a:r>
          </a:p>
          <a:p>
            <a:pPr lvl="1">
              <a:lnSpc>
                <a:spcPct val="100000"/>
              </a:lnSpc>
            </a:pPr>
            <a:r>
              <a:rPr lang="en-US" dirty="0"/>
              <a:t>The Sponsor Board</a:t>
            </a:r>
          </a:p>
          <a:p>
            <a:pPr lvl="2">
              <a:lnSpc>
                <a:spcPct val="100000"/>
              </a:lnSpc>
            </a:pPr>
            <a:r>
              <a:rPr lang="en-US" dirty="0"/>
              <a:t>Plan design: benefit levels, contributions</a:t>
            </a:r>
          </a:p>
          <a:p>
            <a:pPr lvl="2">
              <a:lnSpc>
                <a:spcPct val="100000"/>
              </a:lnSpc>
            </a:pPr>
            <a:r>
              <a:rPr lang="en-US" dirty="0"/>
              <a:t>Investment strategy</a:t>
            </a:r>
          </a:p>
          <a:p>
            <a:pPr lvl="1">
              <a:lnSpc>
                <a:spcPct val="100000"/>
              </a:lnSpc>
            </a:pPr>
            <a:r>
              <a:rPr lang="en-US" dirty="0"/>
              <a:t>The Joint Board of Trustees</a:t>
            </a:r>
          </a:p>
          <a:p>
            <a:pPr lvl="2">
              <a:lnSpc>
                <a:spcPct val="100000"/>
              </a:lnSpc>
            </a:pPr>
            <a:r>
              <a:rPr lang="en-US" dirty="0"/>
              <a:t>Sets day-to-day UPP administration </a:t>
            </a:r>
          </a:p>
          <a:p>
            <a:pPr lvl="2">
              <a:lnSpc>
                <a:spcPct val="100000"/>
              </a:lnSpc>
            </a:pPr>
            <a:r>
              <a:rPr lang="en-US" dirty="0"/>
              <a:t>Equal voice with university administration</a:t>
            </a:r>
          </a:p>
          <a:p>
            <a:pPr lvl="2">
              <a:lnSpc>
                <a:spcPct val="100000"/>
              </a:lnSpc>
            </a:pPr>
            <a:r>
              <a:rPr lang="en-US" dirty="0"/>
              <a:t>Single trustee for unrepresented employees group </a:t>
            </a:r>
            <a:br>
              <a:rPr lang="en-US" dirty="0"/>
            </a:br>
            <a:r>
              <a:rPr lang="en-US" dirty="0"/>
              <a:t>(no tie-breaking voting power.)</a:t>
            </a:r>
          </a:p>
          <a:p>
            <a:pPr lvl="2"/>
            <a:endParaRPr lang="en-US" dirty="0"/>
          </a:p>
          <a:p>
            <a:pPr lvl="2"/>
            <a:endParaRPr lang="en-US" dirty="0"/>
          </a:p>
          <a:p>
            <a:pPr marL="342900" lvl="1" indent="0">
              <a:buNone/>
            </a:pPr>
            <a:endParaRPr lang="en-US" dirty="0"/>
          </a:p>
          <a:p>
            <a:endParaRPr lang="en-US" dirty="0"/>
          </a:p>
        </p:txBody>
      </p:sp>
    </p:spTree>
    <p:extLst>
      <p:ext uri="{BB962C8B-B14F-4D97-AF65-F5344CB8AC3E}">
        <p14:creationId xmlns:p14="http://schemas.microsoft.com/office/powerpoint/2010/main" val="565726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dirty="0"/>
              <a:t>How we get to certainty: the UPP</a:t>
            </a:r>
          </a:p>
        </p:txBody>
      </p:sp>
      <p:sp>
        <p:nvSpPr>
          <p:cNvPr id="4098" name="Slide Number Placeholder 5"/>
          <p:cNvSpPr>
            <a:spLocks noGrp="1"/>
          </p:cNvSpPr>
          <p:nvPr>
            <p:ph type="sldNum" sz="quarter" idx="4"/>
          </p:nvPr>
        </p:nvSpPr>
        <p:spPr/>
        <p:txBody>
          <a:bodyPr/>
          <a:lstStyle/>
          <a:p>
            <a:endParaRPr lang="en-US"/>
          </a:p>
          <a:p>
            <a:fld id="{2AD7E4B1-902E-468B-A238-9AEB8EEA844C}" type="slidenum">
              <a:rPr lang="en-US" smtClean="0"/>
              <a:pPr/>
              <a:t>9</a:t>
            </a:fld>
            <a:endParaRPr lang="en-US" dirty="0"/>
          </a:p>
        </p:txBody>
      </p:sp>
      <p:sp>
        <p:nvSpPr>
          <p:cNvPr id="4100" name="Rectangle 3"/>
          <p:cNvSpPr>
            <a:spLocks noGrp="1" noChangeArrowheads="1"/>
          </p:cNvSpPr>
          <p:nvPr>
            <p:ph idx="2"/>
          </p:nvPr>
        </p:nvSpPr>
        <p:spPr/>
        <p:txBody>
          <a:bodyPr>
            <a:normAutofit/>
          </a:bodyPr>
          <a:lstStyle/>
          <a:p>
            <a:pPr>
              <a:spcBef>
                <a:spcPts val="600"/>
              </a:spcBef>
              <a:spcAft>
                <a:spcPts val="600"/>
              </a:spcAft>
            </a:pPr>
            <a:r>
              <a:rPr lang="en-US" dirty="0"/>
              <a:t>Protect defined benefit nature of the plan</a:t>
            </a:r>
          </a:p>
          <a:p>
            <a:pPr>
              <a:spcBef>
                <a:spcPts val="600"/>
              </a:spcBef>
              <a:spcAft>
                <a:spcPts val="600"/>
              </a:spcAft>
            </a:pPr>
            <a:r>
              <a:rPr lang="en-US" dirty="0"/>
              <a:t>Achieve long term sustainability</a:t>
            </a:r>
          </a:p>
          <a:p>
            <a:pPr>
              <a:spcBef>
                <a:spcPts val="600"/>
              </a:spcBef>
              <a:spcAft>
                <a:spcPts val="600"/>
              </a:spcAft>
            </a:pPr>
            <a:r>
              <a:rPr lang="en-US" dirty="0"/>
              <a:t>Multi-employer and able to grow</a:t>
            </a:r>
          </a:p>
          <a:p>
            <a:pPr>
              <a:spcBef>
                <a:spcPts val="600"/>
              </a:spcBef>
              <a:spcAft>
                <a:spcPts val="600"/>
              </a:spcAft>
            </a:pPr>
            <a:r>
              <a:rPr lang="en-US" dirty="0"/>
              <a:t>Clean start – past deficits paid by employer</a:t>
            </a:r>
          </a:p>
          <a:p>
            <a:pPr>
              <a:spcBef>
                <a:spcPts val="600"/>
              </a:spcBef>
              <a:spcAft>
                <a:spcPts val="600"/>
              </a:spcAft>
            </a:pPr>
            <a:r>
              <a:rPr lang="en-US" dirty="0"/>
              <a:t>Equal voice</a:t>
            </a:r>
          </a:p>
          <a:p>
            <a:endParaRPr lang="en-US" dirty="0"/>
          </a:p>
        </p:txBody>
      </p:sp>
    </p:spTree>
    <p:extLst>
      <p:ext uri="{BB962C8B-B14F-4D97-AF65-F5344CB8AC3E}">
        <p14:creationId xmlns:p14="http://schemas.microsoft.com/office/powerpoint/2010/main" val="4278006176"/>
      </p:ext>
    </p:extLst>
  </p:cSld>
  <p:clrMapOvr>
    <a:masterClrMapping/>
  </p:clrMapOvr>
</p:sld>
</file>

<file path=ppt/theme/theme1.xml><?xml version="1.0" encoding="utf-8"?>
<a:theme xmlns:a="http://schemas.openxmlformats.org/drawingml/2006/main" name="Custom Design">
  <a:themeElements>
    <a:clrScheme name="UPP 1">
      <a:dk1>
        <a:srgbClr val="000000"/>
      </a:dk1>
      <a:lt1>
        <a:srgbClr val="FFFFFF"/>
      </a:lt1>
      <a:dk2>
        <a:srgbClr val="44546A"/>
      </a:dk2>
      <a:lt2>
        <a:srgbClr val="E7E6E6"/>
      </a:lt2>
      <a:accent1>
        <a:srgbClr val="D1225D"/>
      </a:accent1>
      <a:accent2>
        <a:srgbClr val="F59332"/>
      </a:accent2>
      <a:accent3>
        <a:srgbClr val="4C545A"/>
      </a:accent3>
      <a:accent4>
        <a:srgbClr val="61C000"/>
      </a:accent4>
      <a:accent5>
        <a:srgbClr val="2E9BD5"/>
      </a:accent5>
      <a:accent6>
        <a:srgbClr val="972FE6"/>
      </a:accent6>
      <a:hlink>
        <a:srgbClr val="D1225D"/>
      </a:hlink>
      <a:folHlink>
        <a:srgbClr val="F5933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WLocal1998_MemberPrsntn_11Sept2018" id="{039001BE-82D2-4B62-9D66-74303A1A1DA4}" vid="{92776534-B2C2-40EE-BD72-C0D581D811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4205</TotalTime>
  <Words>3002</Words>
  <Application>Microsoft Office PowerPoint</Application>
  <PresentationFormat>On-screen Show (4:3)</PresentationFormat>
  <Paragraphs>370</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PMingLiU</vt:lpstr>
      <vt:lpstr>Arial</vt:lpstr>
      <vt:lpstr>Calibri</vt:lpstr>
      <vt:lpstr>Custom Design</vt:lpstr>
      <vt:lpstr>The University Pension Plan  and your retirement future</vt:lpstr>
      <vt:lpstr>What we’ll talk about today</vt:lpstr>
      <vt:lpstr>Introducing the University Pension Plan (UPP)</vt:lpstr>
      <vt:lpstr>Why we need this change</vt:lpstr>
      <vt:lpstr>Why we need this change</vt:lpstr>
      <vt:lpstr>Why we need this change</vt:lpstr>
      <vt:lpstr>PowerPoint Presentation</vt:lpstr>
      <vt:lpstr>Why we need this change</vt:lpstr>
      <vt:lpstr>How we get to certainty: the UPP</vt:lpstr>
      <vt:lpstr>What this change means for you</vt:lpstr>
      <vt:lpstr>Plan comparison</vt:lpstr>
      <vt:lpstr>Plan comparison</vt:lpstr>
      <vt:lpstr>Plan comparison</vt:lpstr>
      <vt:lpstr>Plan comparison</vt:lpstr>
      <vt:lpstr>Plan comparison</vt:lpstr>
      <vt:lpstr>Plan comparison</vt:lpstr>
      <vt:lpstr>The UPP – next steps</vt:lpstr>
      <vt:lpstr>Your future. Your decision.</vt:lpstr>
      <vt:lpstr>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Purpose of today’s meeting</dc:title>
  <dc:creator>Neil Faba</dc:creator>
  <cp:lastModifiedBy>Colleen Burke</cp:lastModifiedBy>
  <cp:revision>158</cp:revision>
  <cp:lastPrinted>2018-09-20T21:24:29Z</cp:lastPrinted>
  <dcterms:created xsi:type="dcterms:W3CDTF">2017-03-20T19:23:55Z</dcterms:created>
  <dcterms:modified xsi:type="dcterms:W3CDTF">2018-11-01T22:04:00Z</dcterms:modified>
</cp:coreProperties>
</file>