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1.xml" ContentType="application/vnd.openxmlformats-officedocument.presentationml.comments+xml"/>
  <Override PartName="/ppt/notesSlides/notesSlide6.xml" ContentType="application/vnd.openxmlformats-officedocument.presentationml.notesSlide+xml"/>
  <Override PartName="/ppt/comments/comment2.xml" ContentType="application/vnd.openxmlformats-officedocument.presentationml.comments+xml"/>
  <Override PartName="/ppt/notesSlides/notesSlide7.xml" ContentType="application/vnd.openxmlformats-officedocument.presentationml.notesSlide+xml"/>
  <Override PartName="/ppt/comments/comment3.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comments/comment4.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3" r:id="rId2"/>
    <p:sldId id="257" r:id="rId3"/>
    <p:sldId id="259" r:id="rId4"/>
    <p:sldId id="261" r:id="rId5"/>
    <p:sldId id="260" r:id="rId6"/>
    <p:sldId id="262" r:id="rId7"/>
    <p:sldId id="265" r:id="rId8"/>
    <p:sldId id="258"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y Bard" initials="KB" lastIdx="9" clrIdx="0">
    <p:extLst>
      <p:ext uri="{19B8F6BF-5375-455C-9EA6-DF929625EA0E}">
        <p15:presenceInfo xmlns:p15="http://schemas.microsoft.com/office/powerpoint/2012/main" userId="S-1-5-21-2551645461-2061914001-2697515411-11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6" autoAdjust="0"/>
    <p:restoredTop sz="86341" autoAdjust="0"/>
  </p:normalViewPr>
  <p:slideViewPr>
    <p:cSldViewPr snapToGrid="0">
      <p:cViewPr varScale="1">
        <p:scale>
          <a:sx n="63" d="100"/>
          <a:sy n="63" d="100"/>
        </p:scale>
        <p:origin x="66" y="588"/>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50" d="100"/>
          <a:sy n="50" d="100"/>
        </p:scale>
        <p:origin x="2712"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0-16T09:48:38.873" idx="3">
    <p:pos x="-11" y="21"/>
    <p:text>Added word "pensionable" service to notes. We need to consistently make distinction between years of service/seniority and pensionable service</p:text>
    <p:extLst>
      <p:ext uri="{C676402C-5697-4E1C-873F-D02D1690AC5C}">
        <p15:threadingInfo xmlns:p15="http://schemas.microsoft.com/office/powerpoint/2012/main" timeZoneBias="24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0-16T09:51:26.858" idx="5">
    <p:pos x="10" y="10"/>
    <p:text/>
    <p:extLst>
      <p:ext uri="{C676402C-5697-4E1C-873F-D02D1690AC5C}">
        <p15:threadingInfo xmlns:p15="http://schemas.microsoft.com/office/powerpoint/2012/main" timeZoneBias="240"/>
      </p:ext>
    </p:extLst>
  </p:cm>
  <p:cm authorId="1" dt="2020-10-16T09:53:03.339" idx="6">
    <p:pos x="146" y="146"/>
    <p:text>In notes, changed "see contract" to "see Schedule I in the CBA"</p:text>
    <p:extLst>
      <p:ext uri="{C676402C-5697-4E1C-873F-D02D1690AC5C}">
        <p15:threadingInfo xmlns:p15="http://schemas.microsoft.com/office/powerpoint/2012/main" timeZoneBias="24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0-16T10:02:28.758" idx="8">
    <p:pos x="10" y="10"/>
    <p:text/>
    <p:extLst>
      <p:ext uri="{C676402C-5697-4E1C-873F-D02D1690AC5C}">
        <p15:threadingInfo xmlns:p15="http://schemas.microsoft.com/office/powerpoint/2012/main" timeZoneBias="24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0-10-16T10:04:22.431" idx="9">
    <p:pos x="10" y="10"/>
    <p:text>Fixed decision typo in notes</p:text>
    <p:extLst>
      <p:ext uri="{C676402C-5697-4E1C-873F-D02D1690AC5C}">
        <p15:threadingInfo xmlns:p15="http://schemas.microsoft.com/office/powerpoint/2012/main" timeZoneBias="2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71AFC5-CA0D-4350-9E66-3945DA5525C5}" type="datetimeFigureOut">
              <a:rPr lang="en-CA" smtClean="0"/>
              <a:t>2020-10-19</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790658-4511-467A-8254-70FECCC0508E}" type="slidenum">
              <a:rPr lang="en-CA" smtClean="0"/>
              <a:t>‹#›</a:t>
            </a:fld>
            <a:endParaRPr lang="en-CA"/>
          </a:p>
        </p:txBody>
      </p:sp>
    </p:spTree>
    <p:extLst>
      <p:ext uri="{BB962C8B-B14F-4D97-AF65-F5344CB8AC3E}">
        <p14:creationId xmlns:p14="http://schemas.microsoft.com/office/powerpoint/2010/main" val="13954332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790658-4511-467A-8254-70FECCC0508E}" type="slidenum">
              <a:rPr lang="en-CA" smtClean="0"/>
              <a:t>1</a:t>
            </a:fld>
            <a:endParaRPr lang="en-CA"/>
          </a:p>
        </p:txBody>
      </p:sp>
    </p:spTree>
    <p:extLst>
      <p:ext uri="{BB962C8B-B14F-4D97-AF65-F5344CB8AC3E}">
        <p14:creationId xmlns:p14="http://schemas.microsoft.com/office/powerpoint/2010/main" val="695060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Neither of these is negotiable</a:t>
            </a:r>
          </a:p>
          <a:p>
            <a:endParaRPr lang="en-US" dirty="0"/>
          </a:p>
          <a:p>
            <a:pPr marL="171450" indent="-171450">
              <a:buFontTx/>
              <a:buChar char="-"/>
            </a:pPr>
            <a:r>
              <a:rPr lang="en-US" dirty="0"/>
              <a:t>There are some scenarios to extend your years of continuous service to get people to 60/80 we’ll discuss later</a:t>
            </a:r>
          </a:p>
          <a:p>
            <a:pPr marL="171450" indent="-171450">
              <a:buFontTx/>
              <a:buChar char="-"/>
            </a:pPr>
            <a:endParaRPr lang="en-US" dirty="0"/>
          </a:p>
          <a:p>
            <a:pPr marL="171450" indent="-171450">
              <a:buFontTx/>
              <a:buChar char="-"/>
            </a:pPr>
            <a:r>
              <a:rPr lang="en-US" dirty="0"/>
              <a:t>Continuous Service to get to the 60 /80 factor – years as a casual do not count towards service for pension</a:t>
            </a:r>
          </a:p>
          <a:p>
            <a:pPr marL="171450" indent="-171450">
              <a:buFontTx/>
              <a:buChar char="-"/>
            </a:pPr>
            <a:endParaRPr lang="en-US" dirty="0"/>
          </a:p>
          <a:p>
            <a:pPr marL="171450" indent="-171450">
              <a:buFontTx/>
              <a:buChar char="-"/>
            </a:pPr>
            <a:r>
              <a:rPr lang="en-US" dirty="0"/>
              <a:t>Pensionable service – years and months of continuous service while paying into the plan</a:t>
            </a:r>
          </a:p>
          <a:p>
            <a:pPr marL="171450" indent="-171450">
              <a:buFontTx/>
              <a:buChar char="-"/>
            </a:pPr>
            <a:r>
              <a:rPr lang="en-US" dirty="0"/>
              <a:t>- part time employees are pro-rated</a:t>
            </a:r>
          </a:p>
          <a:p>
            <a:pPr marL="171450" indent="-171450">
              <a:buFontTx/>
              <a:buChar char="-"/>
            </a:pPr>
            <a:endParaRPr lang="en-US" dirty="0"/>
          </a:p>
        </p:txBody>
      </p:sp>
      <p:sp>
        <p:nvSpPr>
          <p:cNvPr id="4" name="Slide Number Placeholder 3"/>
          <p:cNvSpPr>
            <a:spLocks noGrp="1"/>
          </p:cNvSpPr>
          <p:nvPr>
            <p:ph type="sldNum" sz="quarter" idx="5"/>
          </p:nvPr>
        </p:nvSpPr>
        <p:spPr/>
        <p:txBody>
          <a:bodyPr/>
          <a:lstStyle/>
          <a:p>
            <a:fld id="{DE790658-4511-467A-8254-70FECCC0508E}" type="slidenum">
              <a:rPr lang="en-CA" smtClean="0"/>
              <a:t>2</a:t>
            </a:fld>
            <a:endParaRPr lang="en-CA"/>
          </a:p>
        </p:txBody>
      </p:sp>
    </p:spTree>
    <p:extLst>
      <p:ext uri="{BB962C8B-B14F-4D97-AF65-F5344CB8AC3E}">
        <p14:creationId xmlns:p14="http://schemas.microsoft.com/office/powerpoint/2010/main" val="3506446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This slide does NOT cover the option of going into redeployment pool – we’ll discuss that later – this is for people looking at taking enhanced severance and not planning to apply for other jobs at the university</a:t>
            </a:r>
          </a:p>
          <a:p>
            <a:endParaRPr lang="en-US" dirty="0"/>
          </a:p>
          <a:p>
            <a:endParaRPr lang="en-US" dirty="0"/>
          </a:p>
          <a:p>
            <a:r>
              <a:rPr lang="en-US" dirty="0"/>
              <a:t>Something to consider with the medical and tuition benefits – if getting these means a reduced pension, what is the cost-benefit analysis – are you able to get benefits from another source? What is your expected outlay in tuition for kids? How does this add up to the lower level of pension</a:t>
            </a:r>
            <a:endParaRPr lang="en-CA" dirty="0"/>
          </a:p>
        </p:txBody>
      </p:sp>
      <p:sp>
        <p:nvSpPr>
          <p:cNvPr id="4" name="Slide Number Placeholder 3"/>
          <p:cNvSpPr>
            <a:spLocks noGrp="1"/>
          </p:cNvSpPr>
          <p:nvPr>
            <p:ph type="sldNum" sz="quarter" idx="5"/>
          </p:nvPr>
        </p:nvSpPr>
        <p:spPr/>
        <p:txBody>
          <a:bodyPr/>
          <a:lstStyle/>
          <a:p>
            <a:fld id="{DE790658-4511-467A-8254-70FECCC0508E}" type="slidenum">
              <a:rPr lang="en-CA" smtClean="0"/>
              <a:t>3</a:t>
            </a:fld>
            <a:endParaRPr lang="en-CA"/>
          </a:p>
        </p:txBody>
      </p:sp>
    </p:spTree>
    <p:extLst>
      <p:ext uri="{BB962C8B-B14F-4D97-AF65-F5344CB8AC3E}">
        <p14:creationId xmlns:p14="http://schemas.microsoft.com/office/powerpoint/2010/main" val="29159043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Grow – in rights – calculated by the pension plan </a:t>
            </a:r>
          </a:p>
          <a:p>
            <a:endParaRPr lang="en-US" dirty="0"/>
          </a:p>
          <a:p>
            <a:pPr fontAlgn="base"/>
            <a:r>
              <a:rPr lang="en-CA" dirty="0"/>
              <a:t>To be eligible for grow-in benefits:</a:t>
            </a:r>
          </a:p>
          <a:p>
            <a:pPr fontAlgn="base"/>
            <a:r>
              <a:rPr lang="en-CA" dirty="0"/>
              <a:t> </a:t>
            </a:r>
          </a:p>
          <a:p>
            <a:pPr fontAlgn="base"/>
            <a:r>
              <a:rPr lang="en-CA" dirty="0"/>
              <a:t>the member must be employed in Ontario at the time of wind up or termination of employment;</a:t>
            </a:r>
          </a:p>
          <a:p>
            <a:pPr fontAlgn="base"/>
            <a:r>
              <a:rPr lang="en-CA" dirty="0"/>
              <a:t>the member’s age plus years of continuous employment or membership in the plan at the effective date of wind up or the effective date of termination must equal at least fifty five (55);</a:t>
            </a:r>
          </a:p>
          <a:p>
            <a:endParaRPr lang="en-US" dirty="0"/>
          </a:p>
          <a:p>
            <a:endParaRPr lang="en-US" dirty="0"/>
          </a:p>
          <a:p>
            <a:r>
              <a:rPr lang="en-US" dirty="0"/>
              <a:t>Ordinarily, with early retirement, </a:t>
            </a:r>
            <a:r>
              <a:rPr lang="en-US" dirty="0">
                <a:solidFill>
                  <a:srgbClr val="FF0000"/>
                </a:solidFill>
              </a:rPr>
              <a:t>pension </a:t>
            </a:r>
            <a:r>
              <a:rPr lang="en-US" dirty="0"/>
              <a:t>is reduced by 5% a year for every year you go before age 65. With grow in rights, this is reduced from the date you </a:t>
            </a:r>
            <a:r>
              <a:rPr lang="en-US" u="sng" dirty="0"/>
              <a:t>would have been</a:t>
            </a:r>
            <a:r>
              <a:rPr lang="en-US" dirty="0"/>
              <a:t> entitled to unreduced early retirement –  this may be different for different people based on age and years of service. </a:t>
            </a:r>
          </a:p>
          <a:p>
            <a:endParaRPr lang="en-US" dirty="0"/>
          </a:p>
          <a:p>
            <a:r>
              <a:rPr lang="en-US" dirty="0"/>
              <a:t>not necessarily age 60 for everybody – in our plan it’s the 60/80 factor</a:t>
            </a:r>
          </a:p>
          <a:p>
            <a:endParaRPr lang="en-US" dirty="0"/>
          </a:p>
          <a:p>
            <a:pPr marL="171450" indent="-171450">
              <a:buFontTx/>
              <a:buChar char="-"/>
            </a:pPr>
            <a:r>
              <a:rPr lang="en-US" dirty="0"/>
              <a:t>You need to get your individual numbers to see what this looks like for you.</a:t>
            </a:r>
          </a:p>
          <a:p>
            <a:pPr marL="171450" indent="-171450">
              <a:buFontTx/>
              <a:buChar char="-"/>
            </a:pPr>
            <a:endParaRPr lang="en-US" dirty="0"/>
          </a:p>
          <a:p>
            <a:pPr marL="171450" indent="-171450">
              <a:buFontTx/>
              <a:buChar char="-"/>
            </a:pPr>
            <a:r>
              <a:rPr lang="en-US" dirty="0"/>
              <a:t>If you want to use grow in rights and retire with no penalty, then you’re looking at option 2 on the prior slide – take future vested pension at age 60</a:t>
            </a:r>
          </a:p>
          <a:p>
            <a:endParaRPr lang="en-US" dirty="0"/>
          </a:p>
          <a:p>
            <a:endParaRPr lang="en-CA" dirty="0"/>
          </a:p>
        </p:txBody>
      </p:sp>
      <p:sp>
        <p:nvSpPr>
          <p:cNvPr id="4" name="Slide Number Placeholder 3"/>
          <p:cNvSpPr>
            <a:spLocks noGrp="1"/>
          </p:cNvSpPr>
          <p:nvPr>
            <p:ph type="sldNum" sz="quarter" idx="5"/>
          </p:nvPr>
        </p:nvSpPr>
        <p:spPr/>
        <p:txBody>
          <a:bodyPr/>
          <a:lstStyle/>
          <a:p>
            <a:fld id="{DE790658-4511-467A-8254-70FECCC0508E}" type="slidenum">
              <a:rPr lang="en-CA" smtClean="0"/>
              <a:t>4</a:t>
            </a:fld>
            <a:endParaRPr lang="en-CA"/>
          </a:p>
        </p:txBody>
      </p:sp>
    </p:spTree>
    <p:extLst>
      <p:ext uri="{BB962C8B-B14F-4D97-AF65-F5344CB8AC3E}">
        <p14:creationId xmlns:p14="http://schemas.microsoft.com/office/powerpoint/2010/main" val="23704342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60 / 80 – you must have both factors and there are no exceptions</a:t>
            </a:r>
          </a:p>
          <a:p>
            <a:endParaRPr lang="en-US" dirty="0"/>
          </a:p>
          <a:p>
            <a:r>
              <a:rPr lang="en-US" dirty="0"/>
              <a:t>This means you must be at least 60 years old AND have 20 years </a:t>
            </a:r>
            <a:r>
              <a:rPr lang="en-US" i="1" dirty="0">
                <a:solidFill>
                  <a:srgbClr val="FF0000"/>
                </a:solidFill>
              </a:rPr>
              <a:t>appointed </a:t>
            </a:r>
            <a:r>
              <a:rPr lang="en-US" dirty="0"/>
              <a:t>service. You can be 61 and 19 years service, etc. 60 is the minimum age. </a:t>
            </a:r>
          </a:p>
          <a:p>
            <a:endParaRPr lang="en-US" dirty="0"/>
          </a:p>
          <a:p>
            <a:r>
              <a:rPr lang="en-US" dirty="0"/>
              <a:t>You do not need to be paying into the pension for the service to count. </a:t>
            </a:r>
          </a:p>
          <a:p>
            <a:endParaRPr lang="en-US" dirty="0"/>
          </a:p>
          <a:p>
            <a:r>
              <a:rPr lang="en-US" dirty="0"/>
              <a:t>Casual service does not count towards the 60/80 factor. </a:t>
            </a:r>
          </a:p>
          <a:p>
            <a:endParaRPr lang="en-US" dirty="0"/>
          </a:p>
          <a:p>
            <a:pPr marL="171450" indent="-171450">
              <a:buFontTx/>
              <a:buChar char="-"/>
            </a:pPr>
            <a:r>
              <a:rPr lang="en-US" dirty="0"/>
              <a:t>Bridge – you must have the 60/80 factor and retire from active service during the period that the bridge is open – no lump sum or vested future pension</a:t>
            </a:r>
          </a:p>
          <a:p>
            <a:pPr marL="171450" indent="-171450">
              <a:buFontTx/>
              <a:buChar char="-"/>
            </a:pPr>
            <a:endParaRPr lang="en-US" dirty="0"/>
          </a:p>
          <a:p>
            <a:pPr marL="171450" indent="-171450">
              <a:buFontTx/>
              <a:buChar char="-"/>
            </a:pPr>
            <a:r>
              <a:rPr lang="en-US" dirty="0"/>
              <a:t>The bridge is additional money -  monthly  or a lump sum to bridge you to age 65 when you start getting government pensions.</a:t>
            </a:r>
          </a:p>
          <a:p>
            <a:r>
              <a:rPr lang="en-US" dirty="0"/>
              <a:t> </a:t>
            </a:r>
          </a:p>
          <a:p>
            <a:pPr marL="171450" indent="-171450">
              <a:buFontTx/>
              <a:buChar char="-"/>
            </a:pPr>
            <a:r>
              <a:rPr lang="en-US" dirty="0"/>
              <a:t>- amounts are on page 62 of the contract</a:t>
            </a:r>
            <a:endParaRPr lang="en-CA" dirty="0"/>
          </a:p>
        </p:txBody>
      </p:sp>
      <p:sp>
        <p:nvSpPr>
          <p:cNvPr id="4" name="Slide Number Placeholder 3"/>
          <p:cNvSpPr>
            <a:spLocks noGrp="1"/>
          </p:cNvSpPr>
          <p:nvPr>
            <p:ph type="sldNum" sz="quarter" idx="5"/>
          </p:nvPr>
        </p:nvSpPr>
        <p:spPr/>
        <p:txBody>
          <a:bodyPr/>
          <a:lstStyle/>
          <a:p>
            <a:fld id="{DE790658-4511-467A-8254-70FECCC0508E}" type="slidenum">
              <a:rPr lang="en-CA" smtClean="0"/>
              <a:t>5</a:t>
            </a:fld>
            <a:endParaRPr lang="en-CA"/>
          </a:p>
        </p:txBody>
      </p:sp>
    </p:spTree>
    <p:extLst>
      <p:ext uri="{BB962C8B-B14F-4D97-AF65-F5344CB8AC3E}">
        <p14:creationId xmlns:p14="http://schemas.microsoft.com/office/powerpoint/2010/main" val="17825195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Previous slide – what’s non-negotiable</a:t>
            </a:r>
          </a:p>
          <a:p>
            <a:endParaRPr lang="en-US" dirty="0"/>
          </a:p>
          <a:p>
            <a:r>
              <a:rPr lang="en-US" dirty="0"/>
              <a:t>Where do we have some wiggle room to help get people to their 60/80 and possibly the bridge</a:t>
            </a:r>
          </a:p>
          <a:p>
            <a:endParaRPr lang="en-US" dirty="0"/>
          </a:p>
          <a:p>
            <a:r>
              <a:rPr lang="en-US" dirty="0"/>
              <a:t>- if you don’t take severance, </a:t>
            </a:r>
            <a:r>
              <a:rPr lang="en-CA" dirty="0"/>
              <a:t>you can opt for redeployment initially and then retire at any point during the 24 months that you are in the pool. This can get people closer to unreduced retirement date. Time in the pool counts towards pensionable service. If you retire from the redeployment pool, that still counts are retiring from active service so you would still be entitled to receive retiree health care benefits and tuition waiver in retirement. </a:t>
            </a:r>
          </a:p>
          <a:p>
            <a:r>
              <a:rPr lang="en-CA" dirty="0"/>
              <a:t> </a:t>
            </a:r>
          </a:p>
          <a:p>
            <a:r>
              <a:rPr lang="en-CA" dirty="0"/>
              <a:t>The amount of severance you are entitled to goes down the longer you remain in redeployment (see Schedule</a:t>
            </a:r>
            <a:r>
              <a:rPr lang="en-CA" baseline="0" dirty="0"/>
              <a:t> I in the CBA</a:t>
            </a:r>
            <a:r>
              <a:rPr lang="en-CA" dirty="0"/>
              <a:t>). </a:t>
            </a:r>
          </a:p>
        </p:txBody>
      </p:sp>
      <p:sp>
        <p:nvSpPr>
          <p:cNvPr id="4" name="Slide Number Placeholder 3"/>
          <p:cNvSpPr>
            <a:spLocks noGrp="1"/>
          </p:cNvSpPr>
          <p:nvPr>
            <p:ph type="sldNum" sz="quarter" idx="5"/>
          </p:nvPr>
        </p:nvSpPr>
        <p:spPr/>
        <p:txBody>
          <a:bodyPr/>
          <a:lstStyle/>
          <a:p>
            <a:fld id="{DE790658-4511-467A-8254-70FECCC0508E}" type="slidenum">
              <a:rPr lang="en-CA" smtClean="0"/>
              <a:t>6</a:t>
            </a:fld>
            <a:endParaRPr lang="en-CA" dirty="0"/>
          </a:p>
        </p:txBody>
      </p:sp>
    </p:spTree>
    <p:extLst>
      <p:ext uri="{BB962C8B-B14F-4D97-AF65-F5344CB8AC3E}">
        <p14:creationId xmlns:p14="http://schemas.microsoft.com/office/powerpoint/2010/main" val="3653667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pPr marL="171450" indent="-171450">
              <a:buFontTx/>
              <a:buChar char="-"/>
            </a:pPr>
            <a:r>
              <a:rPr lang="en-US" dirty="0"/>
              <a:t>Redeployment pool – can apply for any job in the university – have special status for jobs at your pay band or lower</a:t>
            </a:r>
          </a:p>
          <a:p>
            <a:pPr marL="171450" indent="-171450">
              <a:buFontTx/>
              <a:buChar char="-"/>
            </a:pPr>
            <a:endParaRPr lang="en-US" dirty="0"/>
          </a:p>
          <a:p>
            <a:pPr marL="171450" indent="-171450">
              <a:buFontTx/>
              <a:buChar char="-"/>
            </a:pPr>
            <a:r>
              <a:rPr lang="en-US" dirty="0"/>
              <a:t>- Severance – there is a black out period for other employment at the university – 36 weeks’ severance – can’t work for 36 weeks</a:t>
            </a:r>
          </a:p>
          <a:p>
            <a:pPr marL="171450" indent="-171450">
              <a:buFontTx/>
              <a:buChar char="-"/>
            </a:pPr>
            <a:endParaRPr lang="en-US" dirty="0"/>
          </a:p>
          <a:p>
            <a:pPr marL="171450" indent="-171450">
              <a:buFontTx/>
              <a:buChar char="-"/>
            </a:pPr>
            <a:r>
              <a:rPr lang="en-US" dirty="0"/>
              <a:t>Previously you couldn’t apply for EI while receiving severance (</a:t>
            </a:r>
            <a:r>
              <a:rPr lang="en-US" dirty="0" err="1"/>
              <a:t>ie</a:t>
            </a:r>
            <a:r>
              <a:rPr lang="en-US" dirty="0"/>
              <a:t>: if you received 12 weeks’ of severance, your EI eligibility would start after 12 weeks</a:t>
            </a:r>
          </a:p>
          <a:p>
            <a:pPr marL="171450" indent="-171450">
              <a:buFontTx/>
              <a:buChar char="-"/>
            </a:pPr>
            <a:r>
              <a:rPr lang="en-US" dirty="0"/>
              <a:t>new rules under COVID (Sept 27 2020 – Sept 2021) – you can start getting EI right away, even if receiving severance</a:t>
            </a:r>
            <a:endParaRPr lang="en-CA" dirty="0"/>
          </a:p>
        </p:txBody>
      </p:sp>
      <p:sp>
        <p:nvSpPr>
          <p:cNvPr id="4" name="Slide Number Placeholder 3"/>
          <p:cNvSpPr>
            <a:spLocks noGrp="1"/>
          </p:cNvSpPr>
          <p:nvPr>
            <p:ph type="sldNum" sz="quarter" idx="5"/>
          </p:nvPr>
        </p:nvSpPr>
        <p:spPr/>
        <p:txBody>
          <a:bodyPr/>
          <a:lstStyle/>
          <a:p>
            <a:fld id="{DE790658-4511-467A-8254-70FECCC0508E}" type="slidenum">
              <a:rPr lang="en-CA" smtClean="0"/>
              <a:t>7</a:t>
            </a:fld>
            <a:endParaRPr lang="en-CA"/>
          </a:p>
        </p:txBody>
      </p:sp>
    </p:spTree>
    <p:extLst>
      <p:ext uri="{BB962C8B-B14F-4D97-AF65-F5344CB8AC3E}">
        <p14:creationId xmlns:p14="http://schemas.microsoft.com/office/powerpoint/2010/main" val="6092682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DE790658-4511-467A-8254-70FECCC0508E}" type="slidenum">
              <a:rPr lang="en-CA" smtClean="0"/>
              <a:t>8</a:t>
            </a:fld>
            <a:endParaRPr lang="en-CA"/>
          </a:p>
        </p:txBody>
      </p:sp>
    </p:spTree>
    <p:extLst>
      <p:ext uri="{BB962C8B-B14F-4D97-AF65-F5344CB8AC3E}">
        <p14:creationId xmlns:p14="http://schemas.microsoft.com/office/powerpoint/2010/main" val="17621739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you give formal notice to retire, it is irrevocable – make sure you’ve done your homework and have all the information before you decide</a:t>
            </a:r>
          </a:p>
        </p:txBody>
      </p:sp>
      <p:sp>
        <p:nvSpPr>
          <p:cNvPr id="4" name="Slide Number Placeholder 3"/>
          <p:cNvSpPr>
            <a:spLocks noGrp="1"/>
          </p:cNvSpPr>
          <p:nvPr>
            <p:ph type="sldNum" sz="quarter" idx="5"/>
          </p:nvPr>
        </p:nvSpPr>
        <p:spPr/>
        <p:txBody>
          <a:bodyPr/>
          <a:lstStyle/>
          <a:p>
            <a:fld id="{DE790658-4511-467A-8254-70FECCC0508E}" type="slidenum">
              <a:rPr lang="en-CA" smtClean="0"/>
              <a:t>9</a:t>
            </a:fld>
            <a:endParaRPr lang="en-CA"/>
          </a:p>
        </p:txBody>
      </p:sp>
    </p:spTree>
    <p:extLst>
      <p:ext uri="{BB962C8B-B14F-4D97-AF65-F5344CB8AC3E}">
        <p14:creationId xmlns:p14="http://schemas.microsoft.com/office/powerpoint/2010/main" val="1920158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02CB2-C051-4B5E-99F4-6AA8053D848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F6E64101-8244-4F07-8042-26A2996556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A36E857E-AF78-456C-8AEA-8BCC744398DE}"/>
              </a:ext>
            </a:extLst>
          </p:cNvPr>
          <p:cNvSpPr>
            <a:spLocks noGrp="1"/>
          </p:cNvSpPr>
          <p:nvPr>
            <p:ph type="dt" sz="half" idx="10"/>
          </p:nvPr>
        </p:nvSpPr>
        <p:spPr/>
        <p:txBody>
          <a:bodyPr/>
          <a:lstStyle/>
          <a:p>
            <a:fld id="{DC1C217A-6239-4EAB-B9CB-E8C21C58940D}" type="datetimeFigureOut">
              <a:rPr lang="en-CA" smtClean="0"/>
              <a:t>2020-10-19</a:t>
            </a:fld>
            <a:endParaRPr lang="en-CA"/>
          </a:p>
        </p:txBody>
      </p:sp>
      <p:sp>
        <p:nvSpPr>
          <p:cNvPr id="5" name="Footer Placeholder 4">
            <a:extLst>
              <a:ext uri="{FF2B5EF4-FFF2-40B4-BE49-F238E27FC236}">
                <a16:creationId xmlns:a16="http://schemas.microsoft.com/office/drawing/2014/main" id="{5B6C75F0-7A81-465B-A1BB-AFCFE4AD29F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7C58DD2-DE32-4E72-ACC8-DD292FBC575F}"/>
              </a:ext>
            </a:extLst>
          </p:cNvPr>
          <p:cNvSpPr>
            <a:spLocks noGrp="1"/>
          </p:cNvSpPr>
          <p:nvPr>
            <p:ph type="sldNum" sz="quarter" idx="12"/>
          </p:nvPr>
        </p:nvSpPr>
        <p:spPr/>
        <p:txBody>
          <a:bodyPr/>
          <a:lstStyle/>
          <a:p>
            <a:fld id="{BF558CD9-C789-4338-A775-D9080789CA5D}" type="slidenum">
              <a:rPr lang="en-CA" smtClean="0"/>
              <a:t>‹#›</a:t>
            </a:fld>
            <a:endParaRPr lang="en-CA"/>
          </a:p>
        </p:txBody>
      </p:sp>
    </p:spTree>
    <p:extLst>
      <p:ext uri="{BB962C8B-B14F-4D97-AF65-F5344CB8AC3E}">
        <p14:creationId xmlns:p14="http://schemas.microsoft.com/office/powerpoint/2010/main" val="1402840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1F6EA-D3AA-4B58-A908-65C116C0273A}"/>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CFD311B-4A95-4D0B-8EC1-496511FF77F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3291518-34AE-4177-B38C-AFA195F183C4}"/>
              </a:ext>
            </a:extLst>
          </p:cNvPr>
          <p:cNvSpPr>
            <a:spLocks noGrp="1"/>
          </p:cNvSpPr>
          <p:nvPr>
            <p:ph type="dt" sz="half" idx="10"/>
          </p:nvPr>
        </p:nvSpPr>
        <p:spPr/>
        <p:txBody>
          <a:bodyPr/>
          <a:lstStyle/>
          <a:p>
            <a:fld id="{DC1C217A-6239-4EAB-B9CB-E8C21C58940D}" type="datetimeFigureOut">
              <a:rPr lang="en-CA" smtClean="0"/>
              <a:t>2020-10-19</a:t>
            </a:fld>
            <a:endParaRPr lang="en-CA"/>
          </a:p>
        </p:txBody>
      </p:sp>
      <p:sp>
        <p:nvSpPr>
          <p:cNvPr id="5" name="Footer Placeholder 4">
            <a:extLst>
              <a:ext uri="{FF2B5EF4-FFF2-40B4-BE49-F238E27FC236}">
                <a16:creationId xmlns:a16="http://schemas.microsoft.com/office/drawing/2014/main" id="{D6418015-80CE-4364-B154-B7FE8E1D70D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964F956-E2FB-4299-9B71-4AAD80CFC5C2}"/>
              </a:ext>
            </a:extLst>
          </p:cNvPr>
          <p:cNvSpPr>
            <a:spLocks noGrp="1"/>
          </p:cNvSpPr>
          <p:nvPr>
            <p:ph type="sldNum" sz="quarter" idx="12"/>
          </p:nvPr>
        </p:nvSpPr>
        <p:spPr/>
        <p:txBody>
          <a:bodyPr/>
          <a:lstStyle/>
          <a:p>
            <a:fld id="{BF558CD9-C789-4338-A775-D9080789CA5D}" type="slidenum">
              <a:rPr lang="en-CA" smtClean="0"/>
              <a:t>‹#›</a:t>
            </a:fld>
            <a:endParaRPr lang="en-CA"/>
          </a:p>
        </p:txBody>
      </p:sp>
    </p:spTree>
    <p:extLst>
      <p:ext uri="{BB962C8B-B14F-4D97-AF65-F5344CB8AC3E}">
        <p14:creationId xmlns:p14="http://schemas.microsoft.com/office/powerpoint/2010/main" val="2284250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A03B202-A929-4E7F-9B99-169B35A6BC1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B855ACA4-F1DD-4E75-AF40-FBF7870F02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530DB531-9C6D-474E-A8C7-DC8A53084C41}"/>
              </a:ext>
            </a:extLst>
          </p:cNvPr>
          <p:cNvSpPr>
            <a:spLocks noGrp="1"/>
          </p:cNvSpPr>
          <p:nvPr>
            <p:ph type="dt" sz="half" idx="10"/>
          </p:nvPr>
        </p:nvSpPr>
        <p:spPr/>
        <p:txBody>
          <a:bodyPr/>
          <a:lstStyle/>
          <a:p>
            <a:fld id="{DC1C217A-6239-4EAB-B9CB-E8C21C58940D}" type="datetimeFigureOut">
              <a:rPr lang="en-CA" smtClean="0"/>
              <a:t>2020-10-19</a:t>
            </a:fld>
            <a:endParaRPr lang="en-CA"/>
          </a:p>
        </p:txBody>
      </p:sp>
      <p:sp>
        <p:nvSpPr>
          <p:cNvPr id="5" name="Footer Placeholder 4">
            <a:extLst>
              <a:ext uri="{FF2B5EF4-FFF2-40B4-BE49-F238E27FC236}">
                <a16:creationId xmlns:a16="http://schemas.microsoft.com/office/drawing/2014/main" id="{93F4A349-6E3F-4F85-8882-7C0EDF47C7D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4C195AA-CEF8-4071-A846-770D5DB4DDCC}"/>
              </a:ext>
            </a:extLst>
          </p:cNvPr>
          <p:cNvSpPr>
            <a:spLocks noGrp="1"/>
          </p:cNvSpPr>
          <p:nvPr>
            <p:ph type="sldNum" sz="quarter" idx="12"/>
          </p:nvPr>
        </p:nvSpPr>
        <p:spPr/>
        <p:txBody>
          <a:bodyPr/>
          <a:lstStyle/>
          <a:p>
            <a:fld id="{BF558CD9-C789-4338-A775-D9080789CA5D}" type="slidenum">
              <a:rPr lang="en-CA" smtClean="0"/>
              <a:t>‹#›</a:t>
            </a:fld>
            <a:endParaRPr lang="en-CA"/>
          </a:p>
        </p:txBody>
      </p:sp>
    </p:spTree>
    <p:extLst>
      <p:ext uri="{BB962C8B-B14F-4D97-AF65-F5344CB8AC3E}">
        <p14:creationId xmlns:p14="http://schemas.microsoft.com/office/powerpoint/2010/main" val="1111301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76F3C-8949-48EB-81BF-F305FDE43C77}"/>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4F87D16-A5C4-4AE6-8A1A-AA1BA1ED76B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8A7E262-DF82-4435-A2D9-83A4777FECB9}"/>
              </a:ext>
            </a:extLst>
          </p:cNvPr>
          <p:cNvSpPr>
            <a:spLocks noGrp="1"/>
          </p:cNvSpPr>
          <p:nvPr>
            <p:ph type="dt" sz="half" idx="10"/>
          </p:nvPr>
        </p:nvSpPr>
        <p:spPr/>
        <p:txBody>
          <a:bodyPr/>
          <a:lstStyle/>
          <a:p>
            <a:fld id="{DC1C217A-6239-4EAB-B9CB-E8C21C58940D}" type="datetimeFigureOut">
              <a:rPr lang="en-CA" smtClean="0"/>
              <a:t>2020-10-19</a:t>
            </a:fld>
            <a:endParaRPr lang="en-CA"/>
          </a:p>
        </p:txBody>
      </p:sp>
      <p:sp>
        <p:nvSpPr>
          <p:cNvPr id="5" name="Footer Placeholder 4">
            <a:extLst>
              <a:ext uri="{FF2B5EF4-FFF2-40B4-BE49-F238E27FC236}">
                <a16:creationId xmlns:a16="http://schemas.microsoft.com/office/drawing/2014/main" id="{732E7A9F-B2AC-44D3-848E-A80E83351A5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0746989-8D31-4CE6-8D85-A98D7E6D509E}"/>
              </a:ext>
            </a:extLst>
          </p:cNvPr>
          <p:cNvSpPr>
            <a:spLocks noGrp="1"/>
          </p:cNvSpPr>
          <p:nvPr>
            <p:ph type="sldNum" sz="quarter" idx="12"/>
          </p:nvPr>
        </p:nvSpPr>
        <p:spPr/>
        <p:txBody>
          <a:bodyPr/>
          <a:lstStyle/>
          <a:p>
            <a:fld id="{BF558CD9-C789-4338-A775-D9080789CA5D}" type="slidenum">
              <a:rPr lang="en-CA" smtClean="0"/>
              <a:t>‹#›</a:t>
            </a:fld>
            <a:endParaRPr lang="en-CA"/>
          </a:p>
        </p:txBody>
      </p:sp>
    </p:spTree>
    <p:extLst>
      <p:ext uri="{BB962C8B-B14F-4D97-AF65-F5344CB8AC3E}">
        <p14:creationId xmlns:p14="http://schemas.microsoft.com/office/powerpoint/2010/main" val="2122199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2BDB0-D108-4053-B689-A533C806111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BC5931D2-F3B4-4226-A29A-F0CCDED1CF7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4FA208-2DD4-4B28-B87C-DCF28F06FFB2}"/>
              </a:ext>
            </a:extLst>
          </p:cNvPr>
          <p:cNvSpPr>
            <a:spLocks noGrp="1"/>
          </p:cNvSpPr>
          <p:nvPr>
            <p:ph type="dt" sz="half" idx="10"/>
          </p:nvPr>
        </p:nvSpPr>
        <p:spPr/>
        <p:txBody>
          <a:bodyPr/>
          <a:lstStyle/>
          <a:p>
            <a:fld id="{DC1C217A-6239-4EAB-B9CB-E8C21C58940D}" type="datetimeFigureOut">
              <a:rPr lang="en-CA" smtClean="0"/>
              <a:t>2020-10-19</a:t>
            </a:fld>
            <a:endParaRPr lang="en-CA"/>
          </a:p>
        </p:txBody>
      </p:sp>
      <p:sp>
        <p:nvSpPr>
          <p:cNvPr id="5" name="Footer Placeholder 4">
            <a:extLst>
              <a:ext uri="{FF2B5EF4-FFF2-40B4-BE49-F238E27FC236}">
                <a16:creationId xmlns:a16="http://schemas.microsoft.com/office/drawing/2014/main" id="{97AABADE-8845-45A4-89DD-2A977C2B84B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EC7CCD8-E014-453A-BAE8-437DB3FC1C8C}"/>
              </a:ext>
            </a:extLst>
          </p:cNvPr>
          <p:cNvSpPr>
            <a:spLocks noGrp="1"/>
          </p:cNvSpPr>
          <p:nvPr>
            <p:ph type="sldNum" sz="quarter" idx="12"/>
          </p:nvPr>
        </p:nvSpPr>
        <p:spPr/>
        <p:txBody>
          <a:bodyPr/>
          <a:lstStyle/>
          <a:p>
            <a:fld id="{BF558CD9-C789-4338-A775-D9080789CA5D}" type="slidenum">
              <a:rPr lang="en-CA" smtClean="0"/>
              <a:t>‹#›</a:t>
            </a:fld>
            <a:endParaRPr lang="en-CA"/>
          </a:p>
        </p:txBody>
      </p:sp>
    </p:spTree>
    <p:extLst>
      <p:ext uri="{BB962C8B-B14F-4D97-AF65-F5344CB8AC3E}">
        <p14:creationId xmlns:p14="http://schemas.microsoft.com/office/powerpoint/2010/main" val="3433433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49E9D-CC5F-4F66-981C-DBB65640F19A}"/>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C9E04B31-A029-430F-A269-0CE70855DC5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22456B1-CEE0-4912-8A1B-91B019FDEFE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9185D780-C507-4615-80A2-F6437AF84394}"/>
              </a:ext>
            </a:extLst>
          </p:cNvPr>
          <p:cNvSpPr>
            <a:spLocks noGrp="1"/>
          </p:cNvSpPr>
          <p:nvPr>
            <p:ph type="dt" sz="half" idx="10"/>
          </p:nvPr>
        </p:nvSpPr>
        <p:spPr/>
        <p:txBody>
          <a:bodyPr/>
          <a:lstStyle/>
          <a:p>
            <a:fld id="{DC1C217A-6239-4EAB-B9CB-E8C21C58940D}" type="datetimeFigureOut">
              <a:rPr lang="en-CA" smtClean="0"/>
              <a:t>2020-10-19</a:t>
            </a:fld>
            <a:endParaRPr lang="en-CA"/>
          </a:p>
        </p:txBody>
      </p:sp>
      <p:sp>
        <p:nvSpPr>
          <p:cNvPr id="6" name="Footer Placeholder 5">
            <a:extLst>
              <a:ext uri="{FF2B5EF4-FFF2-40B4-BE49-F238E27FC236}">
                <a16:creationId xmlns:a16="http://schemas.microsoft.com/office/drawing/2014/main" id="{F9BE6B0E-3452-4D19-8247-FEC57CA89C22}"/>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C8DD1405-3604-4221-9973-C9B04A039C8F}"/>
              </a:ext>
            </a:extLst>
          </p:cNvPr>
          <p:cNvSpPr>
            <a:spLocks noGrp="1"/>
          </p:cNvSpPr>
          <p:nvPr>
            <p:ph type="sldNum" sz="quarter" idx="12"/>
          </p:nvPr>
        </p:nvSpPr>
        <p:spPr/>
        <p:txBody>
          <a:bodyPr/>
          <a:lstStyle/>
          <a:p>
            <a:fld id="{BF558CD9-C789-4338-A775-D9080789CA5D}" type="slidenum">
              <a:rPr lang="en-CA" smtClean="0"/>
              <a:t>‹#›</a:t>
            </a:fld>
            <a:endParaRPr lang="en-CA"/>
          </a:p>
        </p:txBody>
      </p:sp>
    </p:spTree>
    <p:extLst>
      <p:ext uri="{BB962C8B-B14F-4D97-AF65-F5344CB8AC3E}">
        <p14:creationId xmlns:p14="http://schemas.microsoft.com/office/powerpoint/2010/main" val="1336300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5C5EA-75F8-40F5-B626-1D4210B8F656}"/>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118EE585-7250-4B61-860A-DF5E9BC020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740655-290B-4918-9D1A-06DF664AF03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E6FC5C54-F03C-44A8-A321-B44BE67982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646B8E3-5C23-4A92-BF60-D5BF12E3501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88442FF4-6CA6-4161-B9A4-93DE7D8906EE}"/>
              </a:ext>
            </a:extLst>
          </p:cNvPr>
          <p:cNvSpPr>
            <a:spLocks noGrp="1"/>
          </p:cNvSpPr>
          <p:nvPr>
            <p:ph type="dt" sz="half" idx="10"/>
          </p:nvPr>
        </p:nvSpPr>
        <p:spPr/>
        <p:txBody>
          <a:bodyPr/>
          <a:lstStyle/>
          <a:p>
            <a:fld id="{DC1C217A-6239-4EAB-B9CB-E8C21C58940D}" type="datetimeFigureOut">
              <a:rPr lang="en-CA" smtClean="0"/>
              <a:t>2020-10-19</a:t>
            </a:fld>
            <a:endParaRPr lang="en-CA"/>
          </a:p>
        </p:txBody>
      </p:sp>
      <p:sp>
        <p:nvSpPr>
          <p:cNvPr id="8" name="Footer Placeholder 7">
            <a:extLst>
              <a:ext uri="{FF2B5EF4-FFF2-40B4-BE49-F238E27FC236}">
                <a16:creationId xmlns:a16="http://schemas.microsoft.com/office/drawing/2014/main" id="{468EAB56-7D86-444E-8743-F378085A4340}"/>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1964EDCC-AD1B-439F-BE0D-E466EA82E3AE}"/>
              </a:ext>
            </a:extLst>
          </p:cNvPr>
          <p:cNvSpPr>
            <a:spLocks noGrp="1"/>
          </p:cNvSpPr>
          <p:nvPr>
            <p:ph type="sldNum" sz="quarter" idx="12"/>
          </p:nvPr>
        </p:nvSpPr>
        <p:spPr/>
        <p:txBody>
          <a:bodyPr/>
          <a:lstStyle/>
          <a:p>
            <a:fld id="{BF558CD9-C789-4338-A775-D9080789CA5D}" type="slidenum">
              <a:rPr lang="en-CA" smtClean="0"/>
              <a:t>‹#›</a:t>
            </a:fld>
            <a:endParaRPr lang="en-CA"/>
          </a:p>
        </p:txBody>
      </p:sp>
    </p:spTree>
    <p:extLst>
      <p:ext uri="{BB962C8B-B14F-4D97-AF65-F5344CB8AC3E}">
        <p14:creationId xmlns:p14="http://schemas.microsoft.com/office/powerpoint/2010/main" val="3602763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65145-6046-4129-9251-BBECA4CBBF64}"/>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39480F4F-F7D7-4464-86BA-F9419FD4A62E}"/>
              </a:ext>
            </a:extLst>
          </p:cNvPr>
          <p:cNvSpPr>
            <a:spLocks noGrp="1"/>
          </p:cNvSpPr>
          <p:nvPr>
            <p:ph type="dt" sz="half" idx="10"/>
          </p:nvPr>
        </p:nvSpPr>
        <p:spPr/>
        <p:txBody>
          <a:bodyPr/>
          <a:lstStyle/>
          <a:p>
            <a:fld id="{DC1C217A-6239-4EAB-B9CB-E8C21C58940D}" type="datetimeFigureOut">
              <a:rPr lang="en-CA" smtClean="0"/>
              <a:t>2020-10-19</a:t>
            </a:fld>
            <a:endParaRPr lang="en-CA"/>
          </a:p>
        </p:txBody>
      </p:sp>
      <p:sp>
        <p:nvSpPr>
          <p:cNvPr id="4" name="Footer Placeholder 3">
            <a:extLst>
              <a:ext uri="{FF2B5EF4-FFF2-40B4-BE49-F238E27FC236}">
                <a16:creationId xmlns:a16="http://schemas.microsoft.com/office/drawing/2014/main" id="{4B8CA8B8-2ED2-4CD9-AA5F-0ED1A7286711}"/>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707C7E9C-2BD8-4780-88F6-E781DFE0F952}"/>
              </a:ext>
            </a:extLst>
          </p:cNvPr>
          <p:cNvSpPr>
            <a:spLocks noGrp="1"/>
          </p:cNvSpPr>
          <p:nvPr>
            <p:ph type="sldNum" sz="quarter" idx="12"/>
          </p:nvPr>
        </p:nvSpPr>
        <p:spPr/>
        <p:txBody>
          <a:bodyPr/>
          <a:lstStyle/>
          <a:p>
            <a:fld id="{BF558CD9-C789-4338-A775-D9080789CA5D}" type="slidenum">
              <a:rPr lang="en-CA" smtClean="0"/>
              <a:t>‹#›</a:t>
            </a:fld>
            <a:endParaRPr lang="en-CA"/>
          </a:p>
        </p:txBody>
      </p:sp>
    </p:spTree>
    <p:extLst>
      <p:ext uri="{BB962C8B-B14F-4D97-AF65-F5344CB8AC3E}">
        <p14:creationId xmlns:p14="http://schemas.microsoft.com/office/powerpoint/2010/main" val="2466345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47525F-0066-47D0-AF2F-C2D09C05D78F}"/>
              </a:ext>
            </a:extLst>
          </p:cNvPr>
          <p:cNvSpPr>
            <a:spLocks noGrp="1"/>
          </p:cNvSpPr>
          <p:nvPr>
            <p:ph type="dt" sz="half" idx="10"/>
          </p:nvPr>
        </p:nvSpPr>
        <p:spPr/>
        <p:txBody>
          <a:bodyPr/>
          <a:lstStyle/>
          <a:p>
            <a:fld id="{DC1C217A-6239-4EAB-B9CB-E8C21C58940D}" type="datetimeFigureOut">
              <a:rPr lang="en-CA" smtClean="0"/>
              <a:t>2020-10-19</a:t>
            </a:fld>
            <a:endParaRPr lang="en-CA"/>
          </a:p>
        </p:txBody>
      </p:sp>
      <p:sp>
        <p:nvSpPr>
          <p:cNvPr id="3" name="Footer Placeholder 2">
            <a:extLst>
              <a:ext uri="{FF2B5EF4-FFF2-40B4-BE49-F238E27FC236}">
                <a16:creationId xmlns:a16="http://schemas.microsoft.com/office/drawing/2014/main" id="{948956CB-E698-4FED-BC99-295D7AA27C2C}"/>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0A048BCD-0BD6-422B-BC65-DA94F4ED695A}"/>
              </a:ext>
            </a:extLst>
          </p:cNvPr>
          <p:cNvSpPr>
            <a:spLocks noGrp="1"/>
          </p:cNvSpPr>
          <p:nvPr>
            <p:ph type="sldNum" sz="quarter" idx="12"/>
          </p:nvPr>
        </p:nvSpPr>
        <p:spPr/>
        <p:txBody>
          <a:bodyPr/>
          <a:lstStyle/>
          <a:p>
            <a:fld id="{BF558CD9-C789-4338-A775-D9080789CA5D}" type="slidenum">
              <a:rPr lang="en-CA" smtClean="0"/>
              <a:t>‹#›</a:t>
            </a:fld>
            <a:endParaRPr lang="en-CA"/>
          </a:p>
        </p:txBody>
      </p:sp>
    </p:spTree>
    <p:extLst>
      <p:ext uri="{BB962C8B-B14F-4D97-AF65-F5344CB8AC3E}">
        <p14:creationId xmlns:p14="http://schemas.microsoft.com/office/powerpoint/2010/main" val="813926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F2B0A-49B0-4056-93DE-F3BA126D7A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06BD317B-5CF8-49E8-98A5-567503E47D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3A7DEEF9-8763-45AA-B010-03B3A30FD2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13D5A1F-3575-423A-90B3-05A1EE7DC07A}"/>
              </a:ext>
            </a:extLst>
          </p:cNvPr>
          <p:cNvSpPr>
            <a:spLocks noGrp="1"/>
          </p:cNvSpPr>
          <p:nvPr>
            <p:ph type="dt" sz="half" idx="10"/>
          </p:nvPr>
        </p:nvSpPr>
        <p:spPr/>
        <p:txBody>
          <a:bodyPr/>
          <a:lstStyle/>
          <a:p>
            <a:fld id="{DC1C217A-6239-4EAB-B9CB-E8C21C58940D}" type="datetimeFigureOut">
              <a:rPr lang="en-CA" smtClean="0"/>
              <a:t>2020-10-19</a:t>
            </a:fld>
            <a:endParaRPr lang="en-CA"/>
          </a:p>
        </p:txBody>
      </p:sp>
      <p:sp>
        <p:nvSpPr>
          <p:cNvPr id="6" name="Footer Placeholder 5">
            <a:extLst>
              <a:ext uri="{FF2B5EF4-FFF2-40B4-BE49-F238E27FC236}">
                <a16:creationId xmlns:a16="http://schemas.microsoft.com/office/drawing/2014/main" id="{20412964-0278-4157-A2C5-DF6D11B0E39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54E6930-74FC-422D-8E82-66C6567A24C1}"/>
              </a:ext>
            </a:extLst>
          </p:cNvPr>
          <p:cNvSpPr>
            <a:spLocks noGrp="1"/>
          </p:cNvSpPr>
          <p:nvPr>
            <p:ph type="sldNum" sz="quarter" idx="12"/>
          </p:nvPr>
        </p:nvSpPr>
        <p:spPr/>
        <p:txBody>
          <a:bodyPr/>
          <a:lstStyle/>
          <a:p>
            <a:fld id="{BF558CD9-C789-4338-A775-D9080789CA5D}" type="slidenum">
              <a:rPr lang="en-CA" smtClean="0"/>
              <a:t>‹#›</a:t>
            </a:fld>
            <a:endParaRPr lang="en-CA"/>
          </a:p>
        </p:txBody>
      </p:sp>
    </p:spTree>
    <p:extLst>
      <p:ext uri="{BB962C8B-B14F-4D97-AF65-F5344CB8AC3E}">
        <p14:creationId xmlns:p14="http://schemas.microsoft.com/office/powerpoint/2010/main" val="2878434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A1101-334D-4588-B2E8-4C5CA8FC6E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50B62B9D-29B3-4704-908F-FC7C31D287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763F9ABC-2E25-45A1-8365-3BFE3506D0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879F5D-68BF-4E7F-8739-E13E0D93FFB4}"/>
              </a:ext>
            </a:extLst>
          </p:cNvPr>
          <p:cNvSpPr>
            <a:spLocks noGrp="1"/>
          </p:cNvSpPr>
          <p:nvPr>
            <p:ph type="dt" sz="half" idx="10"/>
          </p:nvPr>
        </p:nvSpPr>
        <p:spPr/>
        <p:txBody>
          <a:bodyPr/>
          <a:lstStyle/>
          <a:p>
            <a:fld id="{DC1C217A-6239-4EAB-B9CB-E8C21C58940D}" type="datetimeFigureOut">
              <a:rPr lang="en-CA" smtClean="0"/>
              <a:t>2020-10-19</a:t>
            </a:fld>
            <a:endParaRPr lang="en-CA"/>
          </a:p>
        </p:txBody>
      </p:sp>
      <p:sp>
        <p:nvSpPr>
          <p:cNvPr id="6" name="Footer Placeholder 5">
            <a:extLst>
              <a:ext uri="{FF2B5EF4-FFF2-40B4-BE49-F238E27FC236}">
                <a16:creationId xmlns:a16="http://schemas.microsoft.com/office/drawing/2014/main" id="{935C3964-417E-41DE-8ABB-743F30622C4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F3DF39B4-4BB3-412A-96C7-5D22886D3282}"/>
              </a:ext>
            </a:extLst>
          </p:cNvPr>
          <p:cNvSpPr>
            <a:spLocks noGrp="1"/>
          </p:cNvSpPr>
          <p:nvPr>
            <p:ph type="sldNum" sz="quarter" idx="12"/>
          </p:nvPr>
        </p:nvSpPr>
        <p:spPr/>
        <p:txBody>
          <a:bodyPr/>
          <a:lstStyle/>
          <a:p>
            <a:fld id="{BF558CD9-C789-4338-A775-D9080789CA5D}" type="slidenum">
              <a:rPr lang="en-CA" smtClean="0"/>
              <a:t>‹#›</a:t>
            </a:fld>
            <a:endParaRPr lang="en-CA"/>
          </a:p>
        </p:txBody>
      </p:sp>
    </p:spTree>
    <p:extLst>
      <p:ext uri="{BB962C8B-B14F-4D97-AF65-F5344CB8AC3E}">
        <p14:creationId xmlns:p14="http://schemas.microsoft.com/office/powerpoint/2010/main" val="1577515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96A9EE-E853-410E-A6D2-1E744D4BC9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22AFDD89-5DC8-489D-A068-07A0C4F07F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3548E9C-BE65-4BB3-8156-4609DD73A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1C217A-6239-4EAB-B9CB-E8C21C58940D}" type="datetimeFigureOut">
              <a:rPr lang="en-CA" smtClean="0"/>
              <a:t>2020-10-19</a:t>
            </a:fld>
            <a:endParaRPr lang="en-CA"/>
          </a:p>
        </p:txBody>
      </p:sp>
      <p:sp>
        <p:nvSpPr>
          <p:cNvPr id="5" name="Footer Placeholder 4">
            <a:extLst>
              <a:ext uri="{FF2B5EF4-FFF2-40B4-BE49-F238E27FC236}">
                <a16:creationId xmlns:a16="http://schemas.microsoft.com/office/drawing/2014/main" id="{E2147831-4F10-43D1-B257-9BB1E29DAF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9240298F-39F7-468C-9C6C-6BD30A81E6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558CD9-C789-4338-A775-D9080789CA5D}" type="slidenum">
              <a:rPr lang="en-CA" smtClean="0"/>
              <a:t>‹#›</a:t>
            </a:fld>
            <a:endParaRPr lang="en-CA"/>
          </a:p>
        </p:txBody>
      </p:sp>
    </p:spTree>
    <p:extLst>
      <p:ext uri="{BB962C8B-B14F-4D97-AF65-F5344CB8AC3E}">
        <p14:creationId xmlns:p14="http://schemas.microsoft.com/office/powerpoint/2010/main" val="17462645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canada.ca/en/services/benefits/publicpensions/cpp/cpp-benefit/amount.html"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www.canada.ca/en/services/benefits/publicpensions/cpp/old-age-security.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digital.alight.com/utps/"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comments" Target="../comments/commen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6EE4FD-480F-42A5-9FEB-DA630457CF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
            <a:extLst>
              <a:ext uri="{FF2B5EF4-FFF2-40B4-BE49-F238E27FC236}">
                <a16:creationId xmlns:a16="http://schemas.microsoft.com/office/drawing/2014/main" id="{A187062F-BE14-42FC-B06A-607DB23849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8" y="1766812"/>
            <a:ext cx="822493" cy="4232692"/>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id="{731FE21B-2A45-4BF5-8B03-E12341988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9" y="1423780"/>
            <a:ext cx="687754" cy="3820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2DC5A94D-79ED-48F5-9DC5-96CBB507C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3" y="1239381"/>
            <a:ext cx="347200" cy="36997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8">
            <a:extLst>
              <a:ext uri="{FF2B5EF4-FFF2-40B4-BE49-F238E27FC236}">
                <a16:creationId xmlns:a16="http://schemas.microsoft.com/office/drawing/2014/main" id="{93A3D4BE-AF25-4F9A-9C29-1145CCE24A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2" y="1230651"/>
            <a:ext cx="10208658" cy="353107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6A89D25D-6B62-4DB5-87AE-65E81DDD7C45}"/>
              </a:ext>
            </a:extLst>
          </p:cNvPr>
          <p:cNvSpPr>
            <a:spLocks noGrp="1"/>
          </p:cNvSpPr>
          <p:nvPr>
            <p:ph type="ctrTitle"/>
          </p:nvPr>
        </p:nvSpPr>
        <p:spPr>
          <a:xfrm>
            <a:off x="1772731" y="1541134"/>
            <a:ext cx="9236026" cy="2876680"/>
          </a:xfrm>
        </p:spPr>
        <p:txBody>
          <a:bodyPr anchor="b">
            <a:normAutofit/>
          </a:bodyPr>
          <a:lstStyle/>
          <a:p>
            <a:pPr algn="l"/>
            <a:r>
              <a:rPr lang="en-US" sz="6600" dirty="0">
                <a:solidFill>
                  <a:srgbClr val="FFFFFF"/>
                </a:solidFill>
              </a:rPr>
              <a:t>Pension Questions with Org Change and Lay-off</a:t>
            </a:r>
            <a:endParaRPr lang="en-CA" sz="6600" dirty="0">
              <a:solidFill>
                <a:srgbClr val="FFFFFF"/>
              </a:solidFill>
            </a:endParaRPr>
          </a:p>
        </p:txBody>
      </p:sp>
      <p:sp>
        <p:nvSpPr>
          <p:cNvPr id="3" name="Subtitle 2">
            <a:extLst>
              <a:ext uri="{FF2B5EF4-FFF2-40B4-BE49-F238E27FC236}">
                <a16:creationId xmlns:a16="http://schemas.microsoft.com/office/drawing/2014/main" id="{9FCB2821-0806-440A-B53F-67E22A970B46}"/>
              </a:ext>
            </a:extLst>
          </p:cNvPr>
          <p:cNvSpPr>
            <a:spLocks noGrp="1"/>
          </p:cNvSpPr>
          <p:nvPr>
            <p:ph type="subTitle" idx="1"/>
          </p:nvPr>
        </p:nvSpPr>
        <p:spPr>
          <a:xfrm>
            <a:off x="1987499" y="4810308"/>
            <a:ext cx="9003022" cy="1076551"/>
          </a:xfrm>
        </p:spPr>
        <p:txBody>
          <a:bodyPr>
            <a:normAutofit/>
          </a:bodyPr>
          <a:lstStyle/>
          <a:p>
            <a:pPr algn="l"/>
            <a:endParaRPr lang="en-CA"/>
          </a:p>
        </p:txBody>
      </p:sp>
    </p:spTree>
    <p:extLst>
      <p:ext uri="{BB962C8B-B14F-4D97-AF65-F5344CB8AC3E}">
        <p14:creationId xmlns:p14="http://schemas.microsoft.com/office/powerpoint/2010/main" val="329517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D31B8260-4AF7-4CFB-B1EF-56CAB1B52976}"/>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Service vs. Pensionable Service </a:t>
            </a:r>
            <a:endParaRPr lang="en-CA" sz="4000" dirty="0">
              <a:solidFill>
                <a:srgbClr val="FFFFFF"/>
              </a:solidFill>
            </a:endParaRPr>
          </a:p>
        </p:txBody>
      </p:sp>
      <p:sp>
        <p:nvSpPr>
          <p:cNvPr id="3" name="Content Placeholder 2">
            <a:extLst>
              <a:ext uri="{FF2B5EF4-FFF2-40B4-BE49-F238E27FC236}">
                <a16:creationId xmlns:a16="http://schemas.microsoft.com/office/drawing/2014/main" id="{64F13A60-25DE-4227-BA0D-931040A06A49}"/>
              </a:ext>
            </a:extLst>
          </p:cNvPr>
          <p:cNvSpPr>
            <a:spLocks noGrp="1"/>
          </p:cNvSpPr>
          <p:nvPr>
            <p:ph idx="1"/>
          </p:nvPr>
        </p:nvSpPr>
        <p:spPr>
          <a:xfrm>
            <a:off x="1367624" y="2490436"/>
            <a:ext cx="9708995" cy="3567173"/>
          </a:xfrm>
        </p:spPr>
        <p:txBody>
          <a:bodyPr anchor="ctr">
            <a:normAutofit/>
          </a:bodyPr>
          <a:lstStyle/>
          <a:p>
            <a:endParaRPr lang="en-US" sz="2400" dirty="0"/>
          </a:p>
          <a:p>
            <a:endParaRPr lang="en-CA" sz="2400" dirty="0"/>
          </a:p>
          <a:p>
            <a:endParaRPr lang="en-CA" sz="2400" dirty="0"/>
          </a:p>
          <a:p>
            <a:endParaRPr lang="en-CA" sz="2400" dirty="0"/>
          </a:p>
          <a:p>
            <a:endParaRPr lang="en-CA" sz="2400" dirty="0"/>
          </a:p>
          <a:p>
            <a:endParaRPr lang="en-CA" sz="2400" dirty="0"/>
          </a:p>
          <a:p>
            <a:r>
              <a:rPr lang="en-CA" sz="2400" dirty="0"/>
              <a:t>Non-negotiable</a:t>
            </a:r>
          </a:p>
        </p:txBody>
      </p:sp>
      <p:graphicFrame>
        <p:nvGraphicFramePr>
          <p:cNvPr id="4" name="Table 4">
            <a:extLst>
              <a:ext uri="{FF2B5EF4-FFF2-40B4-BE49-F238E27FC236}">
                <a16:creationId xmlns:a16="http://schemas.microsoft.com/office/drawing/2014/main" id="{DC378A2A-A868-4033-AA35-769CC01F8C8C}"/>
              </a:ext>
            </a:extLst>
          </p:cNvPr>
          <p:cNvGraphicFramePr>
            <a:graphicFrameLocks noGrp="1"/>
          </p:cNvGraphicFramePr>
          <p:nvPr>
            <p:extLst>
              <p:ext uri="{D42A27DB-BD31-4B8C-83A1-F6EECF244321}">
                <p14:modId xmlns:p14="http://schemas.microsoft.com/office/powerpoint/2010/main" val="3356286026"/>
              </p:ext>
            </p:extLst>
          </p:nvPr>
        </p:nvGraphicFramePr>
        <p:xfrm>
          <a:off x="1903445" y="2957804"/>
          <a:ext cx="8251410" cy="2299996"/>
        </p:xfrm>
        <a:graphic>
          <a:graphicData uri="http://schemas.openxmlformats.org/drawingml/2006/table">
            <a:tbl>
              <a:tblPr firstRow="1" bandRow="1">
                <a:tableStyleId>{5C22544A-7EE6-4342-B048-85BDC9FD1C3A}</a:tableStyleId>
              </a:tblPr>
              <a:tblGrid>
                <a:gridCol w="4125705">
                  <a:extLst>
                    <a:ext uri="{9D8B030D-6E8A-4147-A177-3AD203B41FA5}">
                      <a16:colId xmlns:a16="http://schemas.microsoft.com/office/drawing/2014/main" val="2670602242"/>
                    </a:ext>
                  </a:extLst>
                </a:gridCol>
                <a:gridCol w="4125705">
                  <a:extLst>
                    <a:ext uri="{9D8B030D-6E8A-4147-A177-3AD203B41FA5}">
                      <a16:colId xmlns:a16="http://schemas.microsoft.com/office/drawing/2014/main" val="3339498131"/>
                    </a:ext>
                  </a:extLst>
                </a:gridCol>
              </a:tblGrid>
              <a:tr h="1149998">
                <a:tc>
                  <a:txBody>
                    <a:bodyPr/>
                    <a:lstStyle/>
                    <a:p>
                      <a:r>
                        <a:rPr lang="en-US" sz="1800" dirty="0"/>
                        <a:t>Continuous years of service (“Employment Date” on your pension statement) </a:t>
                      </a:r>
                      <a:endParaRPr lang="en-CA"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Used to calculate the 60/80 factor</a:t>
                      </a:r>
                    </a:p>
                    <a:p>
                      <a:endParaRPr lang="en-CA" dirty="0"/>
                    </a:p>
                  </a:txBody>
                  <a:tcPr/>
                </a:tc>
                <a:extLst>
                  <a:ext uri="{0D108BD9-81ED-4DB2-BD59-A6C34878D82A}">
                    <a16:rowId xmlns:a16="http://schemas.microsoft.com/office/drawing/2014/main" val="939619098"/>
                  </a:ext>
                </a:extLst>
              </a:tr>
              <a:tr h="1149998">
                <a:tc>
                  <a:txBody>
                    <a:bodyPr/>
                    <a:lstStyle/>
                    <a:p>
                      <a:r>
                        <a:rPr lang="en-US" sz="1800" dirty="0"/>
                        <a:t>Pensionable service (how many years you’ve paid in) </a:t>
                      </a:r>
                      <a:endParaRPr lang="en-CA"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Used to calculate how much money you receive</a:t>
                      </a:r>
                    </a:p>
                    <a:p>
                      <a:endParaRPr lang="en-CA" dirty="0"/>
                    </a:p>
                  </a:txBody>
                  <a:tcPr/>
                </a:tc>
                <a:extLst>
                  <a:ext uri="{0D108BD9-81ED-4DB2-BD59-A6C34878D82A}">
                    <a16:rowId xmlns:a16="http://schemas.microsoft.com/office/drawing/2014/main" val="1304005317"/>
                  </a:ext>
                </a:extLst>
              </a:tr>
            </a:tbl>
          </a:graphicData>
        </a:graphic>
      </p:graphicFrame>
    </p:spTree>
    <p:extLst>
      <p:ext uri="{BB962C8B-B14F-4D97-AF65-F5344CB8AC3E}">
        <p14:creationId xmlns:p14="http://schemas.microsoft.com/office/powerpoint/2010/main" val="608460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lowchart: Document 11">
            <a:extLst>
              <a:ext uri="{FF2B5EF4-FFF2-40B4-BE49-F238E27FC236}">
                <a16:creationId xmlns:a16="http://schemas.microsoft.com/office/drawing/2014/main" id="{D12DDE76-C203-4047-9998-63900085B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175" y="0"/>
            <a:ext cx="3248025" cy="3400426"/>
          </a:xfrm>
          <a:prstGeom prst="flowChartDocumen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552D71-B72A-472F-8383-DF6799C30F41}"/>
              </a:ext>
            </a:extLst>
          </p:cNvPr>
          <p:cNvSpPr>
            <a:spLocks noGrp="1"/>
          </p:cNvSpPr>
          <p:nvPr>
            <p:ph type="title"/>
          </p:nvPr>
        </p:nvSpPr>
        <p:spPr>
          <a:xfrm>
            <a:off x="838200" y="171162"/>
            <a:ext cx="2840182" cy="2371148"/>
          </a:xfrm>
        </p:spPr>
        <p:txBody>
          <a:bodyPr vert="horz" lIns="91440" tIns="45720" rIns="91440" bIns="45720" rtlCol="0" anchor="ctr">
            <a:normAutofit/>
          </a:bodyPr>
          <a:lstStyle/>
          <a:p>
            <a:r>
              <a:rPr lang="en-US" sz="3200" kern="1200" dirty="0">
                <a:solidFill>
                  <a:srgbClr val="FFFFFF"/>
                </a:solidFill>
                <a:latin typeface="+mj-lt"/>
                <a:ea typeface="+mj-ea"/>
                <a:cs typeface="+mj-cs"/>
              </a:rPr>
              <a:t>Pension options on leaving the university</a:t>
            </a:r>
          </a:p>
        </p:txBody>
      </p:sp>
      <p:graphicFrame>
        <p:nvGraphicFramePr>
          <p:cNvPr id="7" name="Table 7">
            <a:extLst>
              <a:ext uri="{FF2B5EF4-FFF2-40B4-BE49-F238E27FC236}">
                <a16:creationId xmlns:a16="http://schemas.microsoft.com/office/drawing/2014/main" id="{0B142FC6-20A5-4EAC-8A9A-11E13EAA5B2B}"/>
              </a:ext>
            </a:extLst>
          </p:cNvPr>
          <p:cNvGraphicFramePr>
            <a:graphicFrameLocks noGrp="1"/>
          </p:cNvGraphicFramePr>
          <p:nvPr>
            <p:extLst>
              <p:ext uri="{D42A27DB-BD31-4B8C-83A1-F6EECF244321}">
                <p14:modId xmlns:p14="http://schemas.microsoft.com/office/powerpoint/2010/main" val="2886012236"/>
              </p:ext>
            </p:extLst>
          </p:nvPr>
        </p:nvGraphicFramePr>
        <p:xfrm>
          <a:off x="4207933" y="669300"/>
          <a:ext cx="7347539" cy="5520377"/>
        </p:xfrm>
        <a:graphic>
          <a:graphicData uri="http://schemas.openxmlformats.org/drawingml/2006/table">
            <a:tbl>
              <a:tblPr firstRow="1" bandRow="1">
                <a:tableStyleId>{3B4B98B0-60AC-42C2-AFA5-B58CD77FA1E5}</a:tableStyleId>
              </a:tblPr>
              <a:tblGrid>
                <a:gridCol w="2445454">
                  <a:extLst>
                    <a:ext uri="{9D8B030D-6E8A-4147-A177-3AD203B41FA5}">
                      <a16:colId xmlns:a16="http://schemas.microsoft.com/office/drawing/2014/main" val="3144987437"/>
                    </a:ext>
                  </a:extLst>
                </a:gridCol>
                <a:gridCol w="2495749">
                  <a:extLst>
                    <a:ext uri="{9D8B030D-6E8A-4147-A177-3AD203B41FA5}">
                      <a16:colId xmlns:a16="http://schemas.microsoft.com/office/drawing/2014/main" val="3680450109"/>
                    </a:ext>
                  </a:extLst>
                </a:gridCol>
                <a:gridCol w="2406336">
                  <a:extLst>
                    <a:ext uri="{9D8B030D-6E8A-4147-A177-3AD203B41FA5}">
                      <a16:colId xmlns:a16="http://schemas.microsoft.com/office/drawing/2014/main" val="3066696330"/>
                    </a:ext>
                  </a:extLst>
                </a:gridCol>
              </a:tblGrid>
              <a:tr h="354077">
                <a:tc>
                  <a:txBody>
                    <a:bodyPr/>
                    <a:lstStyle/>
                    <a:p>
                      <a:r>
                        <a:rPr lang="en-US" sz="1600"/>
                        <a:t>Option</a:t>
                      </a:r>
                      <a:endParaRPr lang="en-CA" sz="1600"/>
                    </a:p>
                  </a:txBody>
                  <a:tcPr marL="80472" marR="80472" marT="40236" marB="40236"/>
                </a:tc>
                <a:tc>
                  <a:txBody>
                    <a:bodyPr/>
                    <a:lstStyle/>
                    <a:p>
                      <a:r>
                        <a:rPr lang="en-US" sz="1600"/>
                        <a:t>Pros</a:t>
                      </a:r>
                      <a:endParaRPr lang="en-CA" sz="1600"/>
                    </a:p>
                  </a:txBody>
                  <a:tcPr marL="80472" marR="80472" marT="40236" marB="40236"/>
                </a:tc>
                <a:tc>
                  <a:txBody>
                    <a:bodyPr/>
                    <a:lstStyle/>
                    <a:p>
                      <a:r>
                        <a:rPr lang="en-US" sz="1600"/>
                        <a:t>Cons</a:t>
                      </a:r>
                      <a:endParaRPr lang="en-CA" sz="1600"/>
                    </a:p>
                  </a:txBody>
                  <a:tcPr marL="80472" marR="80472" marT="40236" marB="40236"/>
                </a:tc>
                <a:extLst>
                  <a:ext uri="{0D108BD9-81ED-4DB2-BD59-A6C34878D82A}">
                    <a16:rowId xmlns:a16="http://schemas.microsoft.com/office/drawing/2014/main" val="2303461265"/>
                  </a:ext>
                </a:extLst>
              </a:tr>
              <a:tr h="1802572">
                <a:tc>
                  <a:txBody>
                    <a:bodyPr/>
                    <a:lstStyle/>
                    <a:p>
                      <a:r>
                        <a:rPr lang="en-CA" sz="1600" dirty="0"/>
                        <a:t>Take the commuted value as a lump sum with option to direct portion into tax-protected RSP</a:t>
                      </a:r>
                    </a:p>
                  </a:txBody>
                  <a:tcPr marL="80472" marR="80472" marT="40236" marB="40236"/>
                </a:tc>
                <a:tc>
                  <a:txBody>
                    <a:bodyPr/>
                    <a:lstStyle/>
                    <a:p>
                      <a:pPr marL="285750" indent="-285750">
                        <a:buFont typeface="Arial" panose="020B0604020202020204" pitchFamily="34" charset="0"/>
                        <a:buChar char="•"/>
                      </a:pPr>
                      <a:r>
                        <a:rPr lang="en-US" sz="1600"/>
                        <a:t>Large amount of money right away and some flexibility with RSPs</a:t>
                      </a:r>
                      <a:endParaRPr lang="en-CA" sz="1600"/>
                    </a:p>
                  </a:txBody>
                  <a:tcPr marL="80472" marR="80472" marT="40236" marB="40236"/>
                </a:tc>
                <a:tc>
                  <a:txBody>
                    <a:bodyPr/>
                    <a:lstStyle/>
                    <a:p>
                      <a:pPr marL="285750" indent="-285750">
                        <a:buFont typeface="Arial" panose="020B0604020202020204" pitchFamily="34" charset="0"/>
                        <a:buChar char="•"/>
                      </a:pPr>
                      <a:r>
                        <a:rPr lang="en-US" sz="1600" dirty="0"/>
                        <a:t>No guarantee money will last through your lifetime</a:t>
                      </a:r>
                    </a:p>
                    <a:p>
                      <a:pPr marL="285750" indent="-285750">
                        <a:buFont typeface="Arial" panose="020B0604020202020204" pitchFamily="34" charset="0"/>
                        <a:buChar char="•"/>
                      </a:pPr>
                      <a:r>
                        <a:rPr lang="en-US" sz="1600" dirty="0"/>
                        <a:t>Severed from university – no medical or tuition benefits</a:t>
                      </a:r>
                    </a:p>
                    <a:p>
                      <a:pPr marL="285750" indent="-285750">
                        <a:buFont typeface="Arial" panose="020B0604020202020204" pitchFamily="34" charset="0"/>
                        <a:buChar char="•"/>
                      </a:pPr>
                      <a:r>
                        <a:rPr lang="en-US" sz="1600" dirty="0"/>
                        <a:t>No access to bridge</a:t>
                      </a:r>
                      <a:endParaRPr lang="en-CA" sz="1600" dirty="0"/>
                    </a:p>
                  </a:txBody>
                  <a:tcPr marL="80472" marR="80472" marT="40236" marB="40236"/>
                </a:tc>
                <a:extLst>
                  <a:ext uri="{0D108BD9-81ED-4DB2-BD59-A6C34878D82A}">
                    <a16:rowId xmlns:a16="http://schemas.microsoft.com/office/drawing/2014/main" val="3711582774"/>
                  </a:ext>
                </a:extLst>
              </a:tr>
              <a:tr h="1802572">
                <a:tc>
                  <a:txBody>
                    <a:bodyPr/>
                    <a:lstStyle/>
                    <a:p>
                      <a:r>
                        <a:rPr lang="en-US" sz="1600" dirty="0"/>
                        <a:t>Future Vested Pension - start your pension at 65 (or age 60 with grow in rights)</a:t>
                      </a:r>
                      <a:endParaRPr lang="en-CA" sz="1600" dirty="0"/>
                    </a:p>
                  </a:txBody>
                  <a:tcPr marL="80472" marR="80472" marT="40236" marB="40236"/>
                </a:tc>
                <a:tc>
                  <a:txBody>
                    <a:bodyPr/>
                    <a:lstStyle/>
                    <a:p>
                      <a:pPr marL="285750" indent="-285750">
                        <a:buFont typeface="Arial" panose="020B0604020202020204" pitchFamily="34" charset="0"/>
                        <a:buChar char="•"/>
                      </a:pPr>
                      <a:r>
                        <a:rPr lang="en-US" sz="1600"/>
                        <a:t>No penalty or reduction on your pension</a:t>
                      </a:r>
                    </a:p>
                    <a:p>
                      <a:pPr marL="285750" indent="-285750">
                        <a:buFont typeface="Arial" panose="020B0604020202020204" pitchFamily="34" charset="0"/>
                        <a:buChar char="•"/>
                      </a:pPr>
                      <a:r>
                        <a:rPr lang="en-US" sz="1600"/>
                        <a:t>Pension payments until death</a:t>
                      </a:r>
                      <a:endParaRPr lang="en-CA" sz="1600"/>
                    </a:p>
                  </a:txBody>
                  <a:tcPr marL="80472" marR="80472" marT="40236" marB="40236"/>
                </a:tc>
                <a:tc>
                  <a:txBody>
                    <a:bodyPr/>
                    <a:lstStyle/>
                    <a:p>
                      <a:pPr marL="285750" indent="-285750">
                        <a:buFont typeface="Arial" panose="020B0604020202020204" pitchFamily="34" charset="0"/>
                        <a:buChar char="•"/>
                      </a:pPr>
                      <a:r>
                        <a:rPr lang="en-US" sz="1600"/>
                        <a:t>Waiting a few years with no income from U of 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a:t>Severed from university – no medical or tuition benefits</a:t>
                      </a:r>
                      <a:endParaRPr lang="en-CA" sz="1600"/>
                    </a:p>
                  </a:txBody>
                  <a:tcPr marL="80472" marR="80472" marT="40236" marB="40236"/>
                </a:tc>
                <a:extLst>
                  <a:ext uri="{0D108BD9-81ED-4DB2-BD59-A6C34878D82A}">
                    <a16:rowId xmlns:a16="http://schemas.microsoft.com/office/drawing/2014/main" val="3446091970"/>
                  </a:ext>
                </a:extLst>
              </a:tr>
              <a:tr h="1561156">
                <a:tc>
                  <a:txBody>
                    <a:bodyPr/>
                    <a:lstStyle/>
                    <a:p>
                      <a:r>
                        <a:rPr lang="en-US" sz="1600"/>
                        <a:t>Retire from Active Service</a:t>
                      </a:r>
                      <a:endParaRPr lang="en-CA" sz="1600"/>
                    </a:p>
                  </a:txBody>
                  <a:tcPr marL="80472" marR="80472" marT="40236" marB="40236"/>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a:t>Start receiving pension income right away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a:t>Pension payments until death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a:t>Eligible for medical and tuition benefits</a:t>
                      </a:r>
                    </a:p>
                  </a:txBody>
                  <a:tcPr marL="80472" marR="80472" marT="40236" marB="40236"/>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Reduced pension (grow in rights mitigates reduction)</a:t>
                      </a:r>
                      <a:endParaRPr lang="en-CA" sz="1600"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CA" sz="1600" dirty="0"/>
                    </a:p>
                  </a:txBody>
                  <a:tcPr marL="80472" marR="80472" marT="40236" marB="40236"/>
                </a:tc>
                <a:extLst>
                  <a:ext uri="{0D108BD9-81ED-4DB2-BD59-A6C34878D82A}">
                    <a16:rowId xmlns:a16="http://schemas.microsoft.com/office/drawing/2014/main" val="1263509644"/>
                  </a:ext>
                </a:extLst>
              </a:tr>
            </a:tbl>
          </a:graphicData>
        </a:graphic>
      </p:graphicFrame>
    </p:spTree>
    <p:extLst>
      <p:ext uri="{BB962C8B-B14F-4D97-AF65-F5344CB8AC3E}">
        <p14:creationId xmlns:p14="http://schemas.microsoft.com/office/powerpoint/2010/main" val="1056019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03F5E84-33F1-4C32-AE79-9EB02ED467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6C08765-B3FA-4EF3-B04E-D5A7BADF846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652632" y="1135060"/>
            <a:ext cx="1080325" cy="5357935"/>
            <a:chOff x="4484269" y="1135060"/>
            <a:chExt cx="1080325" cy="5357935"/>
          </a:xfrm>
        </p:grpSpPr>
        <p:sp>
          <p:nvSpPr>
            <p:cNvPr id="11" name="Freeform 5">
              <a:extLst>
                <a:ext uri="{FF2B5EF4-FFF2-40B4-BE49-F238E27FC236}">
                  <a16:creationId xmlns:a16="http://schemas.microsoft.com/office/drawing/2014/main" id="{675B023F-979A-456F-8E8B-BB907FCDBD7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484269" y="1756600"/>
              <a:ext cx="1080325" cy="4736395"/>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id="{60A9D7CC-2796-43DE-8642-EFB58872FD6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76839" y="1357766"/>
              <a:ext cx="687754" cy="430312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7">
              <a:extLst>
                <a:ext uri="{FF2B5EF4-FFF2-40B4-BE49-F238E27FC236}">
                  <a16:creationId xmlns:a16="http://schemas.microsoft.com/office/drawing/2014/main" id="{69051305-7DF4-4E8F-8CF5-01241154243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78850" y="1135060"/>
              <a:ext cx="409371" cy="416921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5" name="Rectangle 8">
            <a:extLst>
              <a:ext uri="{FF2B5EF4-FFF2-40B4-BE49-F238E27FC236}">
                <a16:creationId xmlns:a16="http://schemas.microsoft.com/office/drawing/2014/main" id="{A1A4B9B6-6181-4BCB-B148-073C9F988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25957" y="1124043"/>
            <a:ext cx="6477540" cy="3978121"/>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A2A3BB1-E57E-4032-A5BA-6E63C3BA20E3}"/>
              </a:ext>
            </a:extLst>
          </p:cNvPr>
          <p:cNvSpPr>
            <a:spLocks noGrp="1"/>
          </p:cNvSpPr>
          <p:nvPr>
            <p:ph type="title"/>
          </p:nvPr>
        </p:nvSpPr>
        <p:spPr>
          <a:xfrm>
            <a:off x="5214730" y="1445775"/>
            <a:ext cx="5877340" cy="3342435"/>
          </a:xfrm>
        </p:spPr>
        <p:txBody>
          <a:bodyPr vert="horz" lIns="91440" tIns="45720" rIns="91440" bIns="45720" rtlCol="0" anchor="ctr">
            <a:normAutofit/>
          </a:bodyPr>
          <a:lstStyle/>
          <a:p>
            <a:r>
              <a:rPr lang="en-US" sz="6000" kern="1200" dirty="0">
                <a:solidFill>
                  <a:srgbClr val="FFFFFF"/>
                </a:solidFill>
                <a:latin typeface="+mj-lt"/>
                <a:ea typeface="+mj-ea"/>
                <a:cs typeface="+mj-cs"/>
              </a:rPr>
              <a:t>Grow in Rights	</a:t>
            </a:r>
          </a:p>
        </p:txBody>
      </p:sp>
      <p:sp>
        <p:nvSpPr>
          <p:cNvPr id="3" name="Content Placeholder 2">
            <a:extLst>
              <a:ext uri="{FF2B5EF4-FFF2-40B4-BE49-F238E27FC236}">
                <a16:creationId xmlns:a16="http://schemas.microsoft.com/office/drawing/2014/main" id="{B6D846EF-D75C-4B35-9CB6-8A041CC9AA5E}"/>
              </a:ext>
            </a:extLst>
          </p:cNvPr>
          <p:cNvSpPr>
            <a:spLocks noGrp="1"/>
          </p:cNvSpPr>
          <p:nvPr>
            <p:ph idx="1"/>
          </p:nvPr>
        </p:nvSpPr>
        <p:spPr>
          <a:xfrm>
            <a:off x="949373" y="1483341"/>
            <a:ext cx="3310690" cy="3472651"/>
          </a:xfrm>
        </p:spPr>
        <p:txBody>
          <a:bodyPr vert="horz" lIns="91440" tIns="45720" rIns="91440" bIns="45720" rtlCol="0" anchor="ctr">
            <a:normAutofit/>
          </a:bodyPr>
          <a:lstStyle/>
          <a:p>
            <a:r>
              <a:rPr lang="en-US" kern="1200" dirty="0">
                <a:solidFill>
                  <a:schemeClr val="tx1"/>
                </a:solidFill>
                <a:latin typeface="+mn-lt"/>
                <a:ea typeface="+mn-ea"/>
                <a:cs typeface="+mn-cs"/>
              </a:rPr>
              <a:t>Legislated </a:t>
            </a:r>
            <a:endParaRPr lang="en-US" dirty="0"/>
          </a:p>
          <a:p>
            <a:r>
              <a:rPr lang="en-US" u="sng" kern="1200" dirty="0">
                <a:solidFill>
                  <a:schemeClr val="tx1"/>
                </a:solidFill>
                <a:latin typeface="+mn-lt"/>
                <a:ea typeface="+mn-ea"/>
                <a:cs typeface="+mn-cs"/>
              </a:rPr>
              <a:t>Non-negotiable</a:t>
            </a:r>
          </a:p>
          <a:p>
            <a:r>
              <a:rPr lang="en-US" dirty="0"/>
              <a:t>REDUCES the penalty for retiring early</a:t>
            </a:r>
            <a:endParaRPr lang="en-US" kern="1200" dirty="0">
              <a:solidFill>
                <a:schemeClr val="tx1"/>
              </a:solidFill>
              <a:latin typeface="+mn-lt"/>
              <a:ea typeface="+mn-ea"/>
              <a:cs typeface="+mn-cs"/>
            </a:endParaRPr>
          </a:p>
        </p:txBody>
      </p:sp>
    </p:spTree>
    <p:extLst>
      <p:ext uri="{BB962C8B-B14F-4D97-AF65-F5344CB8AC3E}">
        <p14:creationId xmlns:p14="http://schemas.microsoft.com/office/powerpoint/2010/main" val="819251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A56D3BAD-C1D9-4285-BE23-968C86794C3E}"/>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Unreduced Early Retirement and the Bridge</a:t>
            </a:r>
            <a:endParaRPr lang="en-CA" sz="4000" dirty="0">
              <a:solidFill>
                <a:srgbClr val="FFFFFF"/>
              </a:solidFill>
            </a:endParaRPr>
          </a:p>
        </p:txBody>
      </p:sp>
      <p:sp>
        <p:nvSpPr>
          <p:cNvPr id="3" name="Content Placeholder 2">
            <a:extLst>
              <a:ext uri="{FF2B5EF4-FFF2-40B4-BE49-F238E27FC236}">
                <a16:creationId xmlns:a16="http://schemas.microsoft.com/office/drawing/2014/main" id="{9F9B1DDA-D92D-40F0-BFB0-044A2AD8BC5F}"/>
              </a:ext>
            </a:extLst>
          </p:cNvPr>
          <p:cNvSpPr>
            <a:spLocks noGrp="1"/>
          </p:cNvSpPr>
          <p:nvPr>
            <p:ph idx="1"/>
          </p:nvPr>
        </p:nvSpPr>
        <p:spPr>
          <a:xfrm>
            <a:off x="1367624" y="2490436"/>
            <a:ext cx="9708995" cy="3567173"/>
          </a:xfrm>
        </p:spPr>
        <p:txBody>
          <a:bodyPr anchor="ctr">
            <a:normAutofit/>
          </a:bodyPr>
          <a:lstStyle/>
          <a:p>
            <a:r>
              <a:rPr lang="en-US" sz="2400" dirty="0"/>
              <a:t>60/80 factor is non-negotiable</a:t>
            </a:r>
          </a:p>
          <a:p>
            <a:r>
              <a:rPr lang="en-US" sz="2400" dirty="0"/>
              <a:t>Dates of bridge benefit are non-negotiable </a:t>
            </a:r>
          </a:p>
          <a:p>
            <a:pPr lvl="1"/>
            <a:r>
              <a:rPr lang="en-US" sz="2000" dirty="0"/>
              <a:t>December 31</a:t>
            </a:r>
            <a:r>
              <a:rPr lang="en-US" sz="2000" baseline="30000" dirty="0"/>
              <a:t>st</a:t>
            </a:r>
            <a:r>
              <a:rPr lang="en-US" sz="2000" dirty="0"/>
              <a:t> 2020 – April 30</a:t>
            </a:r>
            <a:r>
              <a:rPr lang="en-US" sz="2000" baseline="30000" dirty="0"/>
              <a:t>th</a:t>
            </a:r>
            <a:r>
              <a:rPr lang="en-US" sz="2000" dirty="0"/>
              <a:t> 2021.</a:t>
            </a:r>
            <a:endParaRPr lang="en-CA" sz="2000" dirty="0"/>
          </a:p>
        </p:txBody>
      </p:sp>
    </p:spTree>
    <p:extLst>
      <p:ext uri="{BB962C8B-B14F-4D97-AF65-F5344CB8AC3E}">
        <p14:creationId xmlns:p14="http://schemas.microsoft.com/office/powerpoint/2010/main" val="26010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8D58E966-456A-48F4-81B4-C4D0C00206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5">
            <a:extLst>
              <a:ext uri="{FF2B5EF4-FFF2-40B4-BE49-F238E27FC236}">
                <a16:creationId xmlns:a16="http://schemas.microsoft.com/office/drawing/2014/main" id="{5523C670-74D7-4ED8-BA51-B6FB65570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54331" y="1756600"/>
            <a:ext cx="1080325" cy="4736395"/>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6">
            <a:extLst>
              <a:ext uri="{FF2B5EF4-FFF2-40B4-BE49-F238E27FC236}">
                <a16:creationId xmlns:a16="http://schemas.microsoft.com/office/drawing/2014/main" id="{BAEEE533-7CA5-4134-A14A-8575F66C61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846901" y="1357766"/>
            <a:ext cx="687754" cy="430312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7">
            <a:extLst>
              <a:ext uri="{FF2B5EF4-FFF2-40B4-BE49-F238E27FC236}">
                <a16:creationId xmlns:a16="http://schemas.microsoft.com/office/drawing/2014/main" id="{E64B7817-E956-406B-A85B-5AEF36B1F5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848912" y="1135060"/>
            <a:ext cx="409371" cy="416921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1" name="Rectangle 8">
            <a:extLst>
              <a:ext uri="{FF2B5EF4-FFF2-40B4-BE49-F238E27FC236}">
                <a16:creationId xmlns:a16="http://schemas.microsoft.com/office/drawing/2014/main" id="{92FC9C1F-8CBA-4083-8724-3735C556D8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81691" y="1124043"/>
            <a:ext cx="6477233" cy="3978121"/>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A16B1EFA-3262-47BA-A0A8-A0E430AA5680}"/>
              </a:ext>
            </a:extLst>
          </p:cNvPr>
          <p:cNvSpPr>
            <a:spLocks noGrp="1"/>
          </p:cNvSpPr>
          <p:nvPr>
            <p:ph type="ctrTitle"/>
          </p:nvPr>
        </p:nvSpPr>
        <p:spPr>
          <a:xfrm>
            <a:off x="1371599" y="1445775"/>
            <a:ext cx="5385391" cy="3342435"/>
          </a:xfrm>
        </p:spPr>
        <p:txBody>
          <a:bodyPr anchor="ctr">
            <a:normAutofit/>
          </a:bodyPr>
          <a:lstStyle/>
          <a:p>
            <a:pPr algn="r"/>
            <a:r>
              <a:rPr lang="en-US" sz="4700" dirty="0">
                <a:solidFill>
                  <a:srgbClr val="FFFFFF"/>
                </a:solidFill>
              </a:rPr>
              <a:t>How can we get people to 60/80?</a:t>
            </a:r>
            <a:endParaRPr lang="en-CA" sz="4700" dirty="0">
              <a:solidFill>
                <a:srgbClr val="FFFFFF"/>
              </a:solidFill>
            </a:endParaRPr>
          </a:p>
        </p:txBody>
      </p:sp>
      <p:sp>
        <p:nvSpPr>
          <p:cNvPr id="5" name="Subtitle 4">
            <a:extLst>
              <a:ext uri="{FF2B5EF4-FFF2-40B4-BE49-F238E27FC236}">
                <a16:creationId xmlns:a16="http://schemas.microsoft.com/office/drawing/2014/main" id="{6EE94948-A901-4686-95D4-392277A7E985}"/>
              </a:ext>
            </a:extLst>
          </p:cNvPr>
          <p:cNvSpPr>
            <a:spLocks noGrp="1"/>
          </p:cNvSpPr>
          <p:nvPr>
            <p:ph type="subTitle" idx="1"/>
          </p:nvPr>
        </p:nvSpPr>
        <p:spPr>
          <a:xfrm>
            <a:off x="7927225" y="1756600"/>
            <a:ext cx="3903058" cy="2880714"/>
          </a:xfrm>
        </p:spPr>
        <p:txBody>
          <a:bodyPr/>
          <a:lstStyle/>
          <a:p>
            <a:pPr marL="342900" indent="-342900" algn="l">
              <a:buFont typeface="Arial" panose="020B0604020202020204" pitchFamily="34" charset="0"/>
              <a:buChar char="•"/>
            </a:pPr>
            <a:r>
              <a:rPr lang="en-US" dirty="0"/>
              <a:t>Negotiate dates of retirement</a:t>
            </a:r>
          </a:p>
          <a:p>
            <a:pPr marL="342900" indent="-342900" algn="l">
              <a:buFont typeface="Arial" panose="020B0604020202020204" pitchFamily="34" charset="0"/>
              <a:buChar char="•"/>
            </a:pPr>
            <a:r>
              <a:rPr lang="en-US" dirty="0" err="1"/>
              <a:t>Opt</a:t>
            </a:r>
            <a:r>
              <a:rPr lang="en-US" dirty="0"/>
              <a:t> for redeployment pool up to 24 months</a:t>
            </a:r>
            <a:endParaRPr lang="en-CA" dirty="0"/>
          </a:p>
        </p:txBody>
      </p:sp>
    </p:spTree>
    <p:extLst>
      <p:ext uri="{BB962C8B-B14F-4D97-AF65-F5344CB8AC3E}">
        <p14:creationId xmlns:p14="http://schemas.microsoft.com/office/powerpoint/2010/main" val="3680765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A34DD98C-8D8F-4517-AC05-5F8C836D4935}"/>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Employment / EI Options</a:t>
            </a:r>
            <a:endParaRPr lang="en-CA" sz="4000" dirty="0">
              <a:solidFill>
                <a:srgbClr val="FFFFFF"/>
              </a:solidFill>
            </a:endParaRPr>
          </a:p>
        </p:txBody>
      </p:sp>
      <p:sp>
        <p:nvSpPr>
          <p:cNvPr id="3" name="Content Placeholder 2">
            <a:extLst>
              <a:ext uri="{FF2B5EF4-FFF2-40B4-BE49-F238E27FC236}">
                <a16:creationId xmlns:a16="http://schemas.microsoft.com/office/drawing/2014/main" id="{40B4FC42-AE71-4BBD-AA53-22DA1250FACE}"/>
              </a:ext>
            </a:extLst>
          </p:cNvPr>
          <p:cNvSpPr>
            <a:spLocks noGrp="1"/>
          </p:cNvSpPr>
          <p:nvPr>
            <p:ph idx="1"/>
          </p:nvPr>
        </p:nvSpPr>
        <p:spPr>
          <a:xfrm>
            <a:off x="1367624" y="2490436"/>
            <a:ext cx="9708995" cy="3567173"/>
          </a:xfrm>
        </p:spPr>
        <p:txBody>
          <a:bodyPr anchor="ctr">
            <a:normAutofit/>
          </a:bodyPr>
          <a:lstStyle/>
          <a:p>
            <a:endParaRPr lang="en-CA" sz="2400" dirty="0"/>
          </a:p>
        </p:txBody>
      </p:sp>
      <p:graphicFrame>
        <p:nvGraphicFramePr>
          <p:cNvPr id="4" name="Table 4">
            <a:extLst>
              <a:ext uri="{FF2B5EF4-FFF2-40B4-BE49-F238E27FC236}">
                <a16:creationId xmlns:a16="http://schemas.microsoft.com/office/drawing/2014/main" id="{A4B69EDC-10C9-4CFB-8E5D-5983B3DB55AE}"/>
              </a:ext>
            </a:extLst>
          </p:cNvPr>
          <p:cNvGraphicFramePr>
            <a:graphicFrameLocks noGrp="1"/>
          </p:cNvGraphicFramePr>
          <p:nvPr>
            <p:extLst>
              <p:ext uri="{D42A27DB-BD31-4B8C-83A1-F6EECF244321}">
                <p14:modId xmlns:p14="http://schemas.microsoft.com/office/powerpoint/2010/main" val="1637517397"/>
              </p:ext>
            </p:extLst>
          </p:nvPr>
        </p:nvGraphicFramePr>
        <p:xfrm>
          <a:off x="1207821" y="2176333"/>
          <a:ext cx="9708995" cy="4795520"/>
        </p:xfrm>
        <a:graphic>
          <a:graphicData uri="http://schemas.openxmlformats.org/drawingml/2006/table">
            <a:tbl>
              <a:tblPr firstRow="1" bandRow="1">
                <a:tableStyleId>{5C22544A-7EE6-4342-B048-85BDC9FD1C3A}</a:tableStyleId>
              </a:tblPr>
              <a:tblGrid>
                <a:gridCol w="2552151">
                  <a:extLst>
                    <a:ext uri="{9D8B030D-6E8A-4147-A177-3AD203B41FA5}">
                      <a16:colId xmlns:a16="http://schemas.microsoft.com/office/drawing/2014/main" val="1651551157"/>
                    </a:ext>
                  </a:extLst>
                </a:gridCol>
                <a:gridCol w="3920513">
                  <a:extLst>
                    <a:ext uri="{9D8B030D-6E8A-4147-A177-3AD203B41FA5}">
                      <a16:colId xmlns:a16="http://schemas.microsoft.com/office/drawing/2014/main" val="3779413804"/>
                    </a:ext>
                  </a:extLst>
                </a:gridCol>
                <a:gridCol w="3236331">
                  <a:extLst>
                    <a:ext uri="{9D8B030D-6E8A-4147-A177-3AD203B41FA5}">
                      <a16:colId xmlns:a16="http://schemas.microsoft.com/office/drawing/2014/main" val="1135826925"/>
                    </a:ext>
                  </a:extLst>
                </a:gridCol>
              </a:tblGrid>
              <a:tr h="370840">
                <a:tc>
                  <a:txBody>
                    <a:bodyPr/>
                    <a:lstStyle/>
                    <a:p>
                      <a:r>
                        <a:rPr lang="en-US" dirty="0"/>
                        <a:t>Option</a:t>
                      </a:r>
                      <a:endParaRPr lang="en-CA" dirty="0"/>
                    </a:p>
                  </a:txBody>
                  <a:tcPr/>
                </a:tc>
                <a:tc>
                  <a:txBody>
                    <a:bodyPr/>
                    <a:lstStyle/>
                    <a:p>
                      <a:r>
                        <a:rPr lang="en-US" dirty="0"/>
                        <a:t>Employment</a:t>
                      </a:r>
                      <a:endParaRPr lang="en-CA" dirty="0"/>
                    </a:p>
                  </a:txBody>
                  <a:tcPr/>
                </a:tc>
                <a:tc>
                  <a:txBody>
                    <a:bodyPr/>
                    <a:lstStyle/>
                    <a:p>
                      <a:r>
                        <a:rPr lang="en-US" dirty="0"/>
                        <a:t>EI</a:t>
                      </a:r>
                      <a:endParaRPr lang="en-CA" dirty="0"/>
                    </a:p>
                  </a:txBody>
                  <a:tcPr/>
                </a:tc>
                <a:extLst>
                  <a:ext uri="{0D108BD9-81ED-4DB2-BD59-A6C34878D82A}">
                    <a16:rowId xmlns:a16="http://schemas.microsoft.com/office/drawing/2014/main" val="235252259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Redeployment Pool</a:t>
                      </a:r>
                      <a:endParaRPr lang="en-CA" dirty="0"/>
                    </a:p>
                    <a:p>
                      <a:endParaRPr lang="en-CA" dirty="0"/>
                    </a:p>
                  </a:txBody>
                  <a:tcPr/>
                </a:tc>
                <a:tc>
                  <a:txBody>
                    <a:bodyPr/>
                    <a:lstStyle/>
                    <a:p>
                      <a:pPr marL="285750" indent="-285750">
                        <a:buFont typeface="Arial" panose="020B0604020202020204" pitchFamily="34" charset="0"/>
                        <a:buChar char="•"/>
                      </a:pPr>
                      <a:r>
                        <a:rPr lang="en-US" dirty="0"/>
                        <a:t>Apply for other jobs at U of T with </a:t>
                      </a:r>
                      <a:r>
                        <a:rPr lang="en-US" sz="1800" kern="1200" dirty="0">
                          <a:solidFill>
                            <a:schemeClr val="dk1"/>
                          </a:solidFill>
                          <a:latin typeface="+mn-lt"/>
                          <a:ea typeface="+mn-ea"/>
                          <a:cs typeface="+mn-cs"/>
                        </a:rPr>
                        <a:t>redeployment status</a:t>
                      </a:r>
                    </a:p>
                    <a:p>
                      <a:pPr marL="285750" indent="-285750">
                        <a:buFont typeface="Arial" panose="020B0604020202020204" pitchFamily="34" charset="0"/>
                        <a:buChar char="•"/>
                      </a:pPr>
                      <a:r>
                        <a:rPr lang="en-US" dirty="0"/>
                        <a:t>Can work elsewhere at the same time</a:t>
                      </a:r>
                      <a:endParaRPr lang="en-CA" dirty="0"/>
                    </a:p>
                  </a:txBody>
                  <a:tcPr/>
                </a:tc>
                <a:tc>
                  <a:txBody>
                    <a:bodyPr/>
                    <a:lstStyle/>
                    <a:p>
                      <a:r>
                        <a:rPr lang="en-US" dirty="0"/>
                        <a:t>Eligible for EI</a:t>
                      </a:r>
                      <a:endParaRPr lang="en-CA" dirty="0"/>
                    </a:p>
                  </a:txBody>
                  <a:tcPr/>
                </a:tc>
                <a:extLst>
                  <a:ext uri="{0D108BD9-81ED-4DB2-BD59-A6C34878D82A}">
                    <a16:rowId xmlns:a16="http://schemas.microsoft.com/office/drawing/2014/main" val="1294830983"/>
                  </a:ext>
                </a:extLst>
              </a:tr>
              <a:tr h="370840">
                <a:tc>
                  <a:txBody>
                    <a:bodyPr/>
                    <a:lstStyle/>
                    <a:p>
                      <a:r>
                        <a:rPr lang="en-US" dirty="0"/>
                        <a:t>Enhanced Severance or reduced severance after time in the Pool</a:t>
                      </a:r>
                      <a:endParaRPr lang="en-CA" dirty="0"/>
                    </a:p>
                  </a:txBody>
                  <a:tcPr/>
                </a:tc>
                <a:tc>
                  <a:txBody>
                    <a:bodyPr/>
                    <a:lstStyle/>
                    <a:p>
                      <a:pPr marL="285750" indent="-285750">
                        <a:buFont typeface="Arial" panose="020B0604020202020204" pitchFamily="34" charset="0"/>
                        <a:buChar char="•"/>
                      </a:pPr>
                      <a:r>
                        <a:rPr lang="en-US" dirty="0"/>
                        <a:t>Can work elsewhere</a:t>
                      </a:r>
                    </a:p>
                    <a:p>
                      <a:pPr marL="285750" indent="-285750">
                        <a:buFont typeface="Arial" panose="020B0604020202020204" pitchFamily="34" charset="0"/>
                        <a:buChar char="•"/>
                      </a:pPr>
                      <a:r>
                        <a:rPr lang="en-US" dirty="0"/>
                        <a:t>Cannot apply to U of T until the end of severance black out period</a:t>
                      </a:r>
                      <a:endParaRPr lang="en-CA" dirty="0"/>
                    </a:p>
                  </a:txBody>
                  <a:tcPr/>
                </a:tc>
                <a:tc>
                  <a:txBody>
                    <a:bodyPr/>
                    <a:lstStyle/>
                    <a:p>
                      <a:r>
                        <a:rPr lang="en-US" dirty="0"/>
                        <a:t>Defers EI until end of severance period </a:t>
                      </a:r>
                      <a:r>
                        <a:rPr lang="en-US" sz="1600" dirty="0"/>
                        <a:t>(temporary COVID measure – lay-offs after Sept 27, 2020 don’t delay EI for severance)</a:t>
                      </a:r>
                      <a:endParaRPr lang="en-CA" sz="1600" dirty="0"/>
                    </a:p>
                  </a:txBody>
                  <a:tcPr/>
                </a:tc>
                <a:extLst>
                  <a:ext uri="{0D108BD9-81ED-4DB2-BD59-A6C34878D82A}">
                    <a16:rowId xmlns:a16="http://schemas.microsoft.com/office/drawing/2014/main" val="3909237883"/>
                  </a:ext>
                </a:extLst>
              </a:tr>
              <a:tr h="370840">
                <a:tc>
                  <a:txBody>
                    <a:bodyPr/>
                    <a:lstStyle/>
                    <a:p>
                      <a:endParaRPr lang="en-CA" dirty="0"/>
                    </a:p>
                  </a:txBody>
                  <a:tcPr/>
                </a:tc>
                <a:tc>
                  <a:txBody>
                    <a:bodyPr/>
                    <a:lstStyle/>
                    <a:p>
                      <a:pPr marL="285750" indent="-285750">
                        <a:buFont typeface="Arial" panose="020B0604020202020204" pitchFamily="34" charset="0"/>
                        <a:buChar char="•"/>
                      </a:pPr>
                      <a:endParaRPr lang="en-CA" dirty="0"/>
                    </a:p>
                  </a:txBody>
                  <a:tcPr/>
                </a:tc>
                <a:tc>
                  <a:txBody>
                    <a:bodyPr/>
                    <a:lstStyle/>
                    <a:p>
                      <a:endParaRPr lang="en-CA" dirty="0"/>
                    </a:p>
                  </a:txBody>
                  <a:tcPr/>
                </a:tc>
                <a:extLst>
                  <a:ext uri="{0D108BD9-81ED-4DB2-BD59-A6C34878D82A}">
                    <a16:rowId xmlns:a16="http://schemas.microsoft.com/office/drawing/2014/main" val="1543559957"/>
                  </a:ext>
                </a:extLst>
              </a:tr>
              <a:tr h="370840">
                <a:tc>
                  <a:txBody>
                    <a:bodyPr/>
                    <a:lstStyle/>
                    <a:p>
                      <a:r>
                        <a:rPr lang="en-US" dirty="0"/>
                        <a:t>Take severance, retire and are now receiving a monthly pension</a:t>
                      </a:r>
                      <a:endParaRPr lang="en-CA" dirty="0"/>
                    </a:p>
                  </a:txBody>
                  <a:tcPr/>
                </a:tc>
                <a:tc>
                  <a:txBody>
                    <a:bodyPr/>
                    <a:lstStyle/>
                    <a:p>
                      <a:pPr marL="285750" indent="-285750">
                        <a:buFont typeface="Arial" panose="020B0604020202020204" pitchFamily="34" charset="0"/>
                        <a:buChar char="•"/>
                      </a:pPr>
                      <a:r>
                        <a:rPr lang="en-US" dirty="0"/>
                        <a:t>Can work elsewhere</a:t>
                      </a:r>
                    </a:p>
                    <a:p>
                      <a:pPr marL="285750" indent="-285750">
                        <a:buFont typeface="Arial" panose="020B0604020202020204" pitchFamily="34" charset="0"/>
                        <a:buChar char="•"/>
                      </a:pPr>
                      <a:r>
                        <a:rPr lang="en-US" dirty="0"/>
                        <a:t>Can take casual work at U of T while receiving pension</a:t>
                      </a:r>
                    </a:p>
                    <a:p>
                      <a:pPr marL="285750" indent="-285750">
                        <a:buFont typeface="Arial" panose="020B0604020202020204" pitchFamily="34" charset="0"/>
                        <a:buChar char="•"/>
                      </a:pPr>
                      <a:r>
                        <a:rPr lang="en-US" dirty="0"/>
                        <a:t>If you are rehired as U of T Staff-appointed, pension stops and restarts when you retire </a:t>
                      </a:r>
                      <a:endParaRPr lang="en-CA" dirty="0"/>
                    </a:p>
                  </a:txBody>
                  <a:tcPr/>
                </a:tc>
                <a:tc>
                  <a:txBody>
                    <a:bodyPr/>
                    <a:lstStyle/>
                    <a:p>
                      <a:r>
                        <a:rPr lang="en-US" dirty="0"/>
                        <a:t>Not eligible for EI</a:t>
                      </a:r>
                      <a:endParaRPr lang="en-CA" dirty="0"/>
                    </a:p>
                  </a:txBody>
                  <a:tcPr/>
                </a:tc>
                <a:extLst>
                  <a:ext uri="{0D108BD9-81ED-4DB2-BD59-A6C34878D82A}">
                    <a16:rowId xmlns:a16="http://schemas.microsoft.com/office/drawing/2014/main" val="453768648"/>
                  </a:ext>
                </a:extLst>
              </a:tr>
            </a:tbl>
          </a:graphicData>
        </a:graphic>
      </p:graphicFrame>
    </p:spTree>
    <p:extLst>
      <p:ext uri="{BB962C8B-B14F-4D97-AF65-F5344CB8AC3E}">
        <p14:creationId xmlns:p14="http://schemas.microsoft.com/office/powerpoint/2010/main" val="2310464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F4CBFA-B385-4B16-B63B-29D40EBF73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F698CE04-5039-4B4D-B676-5DDF9467EA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13372" y="563918"/>
            <a:ext cx="4163968" cy="5978614"/>
            <a:chOff x="7513372" y="803186"/>
            <a:chExt cx="4163968" cy="5978614"/>
          </a:xfrm>
        </p:grpSpPr>
        <p:sp>
          <p:nvSpPr>
            <p:cNvPr id="11" name="Freeform 6">
              <a:extLst>
                <a:ext uri="{FF2B5EF4-FFF2-40B4-BE49-F238E27FC236}">
                  <a16:creationId xmlns:a16="http://schemas.microsoft.com/office/drawing/2014/main" id="{A5B7FFC8-6FAA-4120-AC51-F1C9C825A0D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FF5B224B-4446-4B75-8B12-7FAFA8ED83C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a16="http://schemas.microsoft.com/office/drawing/2014/main" id="{C807611F-497E-428E-9B8B-0192C78970C6}"/>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C72E31A0-9009-4890-BDC8-0613EA5919A5}"/>
              </a:ext>
            </a:extLst>
          </p:cNvPr>
          <p:cNvSpPr>
            <a:spLocks noGrp="1"/>
          </p:cNvSpPr>
          <p:nvPr>
            <p:ph type="ctrTitle"/>
          </p:nvPr>
        </p:nvSpPr>
        <p:spPr>
          <a:xfrm>
            <a:off x="7835106" y="1132517"/>
            <a:ext cx="3246509" cy="4367531"/>
          </a:xfrm>
        </p:spPr>
        <p:txBody>
          <a:bodyPr vert="horz" lIns="91440" tIns="45720" rIns="91440" bIns="45720" rtlCol="0" anchor="ctr">
            <a:normAutofit/>
          </a:bodyPr>
          <a:lstStyle/>
          <a:p>
            <a:pPr algn="l"/>
            <a:r>
              <a:rPr lang="en-US" sz="4400" kern="1200" dirty="0">
                <a:solidFill>
                  <a:srgbClr val="FFFFFF"/>
                </a:solidFill>
                <a:latin typeface="+mj-lt"/>
                <a:ea typeface="+mj-ea"/>
                <a:cs typeface="+mj-cs"/>
              </a:rPr>
              <a:t>Government pensions	</a:t>
            </a:r>
          </a:p>
        </p:txBody>
      </p:sp>
      <p:sp>
        <p:nvSpPr>
          <p:cNvPr id="3" name="Subtitle 2">
            <a:extLst>
              <a:ext uri="{FF2B5EF4-FFF2-40B4-BE49-F238E27FC236}">
                <a16:creationId xmlns:a16="http://schemas.microsoft.com/office/drawing/2014/main" id="{FCC07696-F78D-4EE7-9AE2-677E3AD8E551}"/>
              </a:ext>
            </a:extLst>
          </p:cNvPr>
          <p:cNvSpPr>
            <a:spLocks noGrp="1"/>
          </p:cNvSpPr>
          <p:nvPr>
            <p:ph type="subTitle" idx="1"/>
          </p:nvPr>
        </p:nvSpPr>
        <p:spPr>
          <a:xfrm>
            <a:off x="838200" y="1132519"/>
            <a:ext cx="6300975" cy="4367530"/>
          </a:xfrm>
        </p:spPr>
        <p:txBody>
          <a:bodyPr vert="horz" lIns="91440" tIns="45720" rIns="91440" bIns="45720" rtlCol="0" anchor="ctr">
            <a:normAutofit/>
          </a:bodyPr>
          <a:lstStyle/>
          <a:p>
            <a:pPr indent="-228600" algn="l">
              <a:buFont typeface="Arial" panose="020B0604020202020204" pitchFamily="34" charset="0"/>
              <a:buChar char="•"/>
            </a:pPr>
            <a:r>
              <a:rPr lang="en-US" dirty="0"/>
              <a:t>Canada Pension Plan </a:t>
            </a:r>
          </a:p>
          <a:p>
            <a:pPr indent="-228600" algn="l">
              <a:buFont typeface="Arial" panose="020B0604020202020204" pitchFamily="34" charset="0"/>
              <a:buChar char="•"/>
            </a:pPr>
            <a:r>
              <a:rPr lang="en-US" sz="1400" dirty="0">
                <a:hlinkClick r:id="rId3"/>
              </a:rPr>
              <a:t>https://www.canada.ca/en/services/benefits/publicpensions/cpp/cpp-benefit/amount.html</a:t>
            </a:r>
            <a:endParaRPr lang="en-US" sz="1400" dirty="0"/>
          </a:p>
          <a:p>
            <a:pPr algn="l"/>
            <a:endParaRPr lang="en-US" sz="1400" dirty="0"/>
          </a:p>
          <a:p>
            <a:pPr indent="-228600" algn="l">
              <a:buFont typeface="Arial" panose="020B0604020202020204" pitchFamily="34" charset="0"/>
              <a:buChar char="•"/>
            </a:pPr>
            <a:r>
              <a:rPr lang="en-US" dirty="0"/>
              <a:t>Old Age Security</a:t>
            </a:r>
          </a:p>
          <a:p>
            <a:pPr indent="-228600" algn="l">
              <a:buFont typeface="Arial" panose="020B0604020202020204" pitchFamily="34" charset="0"/>
              <a:buChar char="•"/>
            </a:pPr>
            <a:r>
              <a:rPr lang="en-US" sz="1400" dirty="0">
                <a:hlinkClick r:id="rId4"/>
              </a:rPr>
              <a:t>https://www.canada.ca/en/services/benefits/publicpensions/cpp/old-age-security.html</a:t>
            </a:r>
            <a:endParaRPr lang="en-US" sz="1400" dirty="0"/>
          </a:p>
          <a:p>
            <a:pPr indent="-228600" algn="l">
              <a:buFont typeface="Arial" panose="020B0604020202020204" pitchFamily="34" charset="0"/>
              <a:buChar char="•"/>
            </a:pPr>
            <a:endParaRPr lang="en-US" dirty="0"/>
          </a:p>
        </p:txBody>
      </p:sp>
    </p:spTree>
    <p:extLst>
      <p:ext uri="{BB962C8B-B14F-4D97-AF65-F5344CB8AC3E}">
        <p14:creationId xmlns:p14="http://schemas.microsoft.com/office/powerpoint/2010/main" val="866607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D58E966-456A-48F4-81B4-C4D0C00206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
            <a:extLst>
              <a:ext uri="{FF2B5EF4-FFF2-40B4-BE49-F238E27FC236}">
                <a16:creationId xmlns:a16="http://schemas.microsoft.com/office/drawing/2014/main" id="{5523C670-74D7-4ED8-BA51-B6FB65570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54331" y="1756600"/>
            <a:ext cx="1080325" cy="4736395"/>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id="{BAEEE533-7CA5-4134-A14A-8575F66C61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846901" y="1357766"/>
            <a:ext cx="687754" cy="430312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E64B7817-E956-406B-A85B-5AEF36B1F5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848912" y="1135060"/>
            <a:ext cx="409371" cy="416921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8">
            <a:extLst>
              <a:ext uri="{FF2B5EF4-FFF2-40B4-BE49-F238E27FC236}">
                <a16:creationId xmlns:a16="http://schemas.microsoft.com/office/drawing/2014/main" id="{92FC9C1F-8CBA-4083-8724-3735C556D8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81691" y="1124043"/>
            <a:ext cx="6477233" cy="3978121"/>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B5504B4B-F5CB-4341-8A7C-FA1DD3CA47F6}"/>
              </a:ext>
            </a:extLst>
          </p:cNvPr>
          <p:cNvSpPr>
            <a:spLocks noGrp="1"/>
          </p:cNvSpPr>
          <p:nvPr>
            <p:ph type="ctrTitle"/>
          </p:nvPr>
        </p:nvSpPr>
        <p:spPr>
          <a:xfrm>
            <a:off x="1371599" y="1445775"/>
            <a:ext cx="5385391" cy="3342435"/>
          </a:xfrm>
        </p:spPr>
        <p:txBody>
          <a:bodyPr anchor="ctr">
            <a:normAutofit/>
          </a:bodyPr>
          <a:lstStyle/>
          <a:p>
            <a:pPr algn="r"/>
            <a:r>
              <a:rPr lang="en-US" dirty="0">
                <a:solidFill>
                  <a:srgbClr val="FFFFFF"/>
                </a:solidFill>
              </a:rPr>
              <a:t>Homework</a:t>
            </a:r>
            <a:endParaRPr lang="en-CA" dirty="0">
              <a:solidFill>
                <a:srgbClr val="FFFFFF"/>
              </a:solidFill>
            </a:endParaRPr>
          </a:p>
        </p:txBody>
      </p:sp>
      <p:sp>
        <p:nvSpPr>
          <p:cNvPr id="3" name="Subtitle 2">
            <a:extLst>
              <a:ext uri="{FF2B5EF4-FFF2-40B4-BE49-F238E27FC236}">
                <a16:creationId xmlns:a16="http://schemas.microsoft.com/office/drawing/2014/main" id="{BDD4567A-864B-419B-ABC2-635946FBB937}"/>
              </a:ext>
            </a:extLst>
          </p:cNvPr>
          <p:cNvSpPr>
            <a:spLocks noGrp="1"/>
          </p:cNvSpPr>
          <p:nvPr>
            <p:ph type="subTitle" idx="1"/>
          </p:nvPr>
        </p:nvSpPr>
        <p:spPr>
          <a:xfrm>
            <a:off x="7927225" y="1483341"/>
            <a:ext cx="3682853" cy="4391679"/>
          </a:xfrm>
        </p:spPr>
        <p:txBody>
          <a:bodyPr anchor="ctr">
            <a:normAutofit/>
          </a:bodyPr>
          <a:lstStyle/>
          <a:p>
            <a:pPr marL="457200" indent="-457200" algn="l">
              <a:buFont typeface="Arial" panose="020B0604020202020204" pitchFamily="34" charset="0"/>
              <a:buChar char="•"/>
            </a:pPr>
            <a:r>
              <a:rPr lang="en-US" sz="2800" dirty="0"/>
              <a:t>Get pension numbers with different scenarios</a:t>
            </a:r>
            <a:r>
              <a:rPr lang="en-CA" sz="2800" dirty="0"/>
              <a:t> </a:t>
            </a:r>
            <a:r>
              <a:rPr lang="en-CA" sz="2800" u="sng" dirty="0">
                <a:hlinkClick r:id="rId3"/>
              </a:rPr>
              <a:t>http://digital.alight.com/utps/</a:t>
            </a:r>
            <a:r>
              <a:rPr lang="en-CA" sz="2800" dirty="0"/>
              <a:t>  </a:t>
            </a:r>
            <a:endParaRPr lang="en-US" sz="2800" dirty="0"/>
          </a:p>
          <a:p>
            <a:pPr marL="457200" indent="-457200" algn="l">
              <a:buFont typeface="Arial" panose="020B0604020202020204" pitchFamily="34" charset="0"/>
              <a:buChar char="•"/>
            </a:pPr>
            <a:r>
              <a:rPr lang="en-US" sz="2800" dirty="0"/>
              <a:t>Get CPP and OAS numbers</a:t>
            </a:r>
            <a:endParaRPr lang="en-CA" sz="2800" dirty="0"/>
          </a:p>
        </p:txBody>
      </p:sp>
    </p:spTree>
    <p:extLst>
      <p:ext uri="{BB962C8B-B14F-4D97-AF65-F5344CB8AC3E}">
        <p14:creationId xmlns:p14="http://schemas.microsoft.com/office/powerpoint/2010/main" val="9621321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1201</Words>
  <Application>Microsoft Office PowerPoint</Application>
  <PresentationFormat>Widescreen</PresentationFormat>
  <Paragraphs>134</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Pension Questions with Org Change and Lay-off</vt:lpstr>
      <vt:lpstr>Service vs. Pensionable Service </vt:lpstr>
      <vt:lpstr>Pension options on leaving the university</vt:lpstr>
      <vt:lpstr>Grow in Rights </vt:lpstr>
      <vt:lpstr>Unreduced Early Retirement and the Bridge</vt:lpstr>
      <vt:lpstr>How can we get people to 60/80?</vt:lpstr>
      <vt:lpstr>Employment / EI Options</vt:lpstr>
      <vt:lpstr>Government pensions </vt:lpstr>
      <vt:lpstr>Homework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ELP PensionQuestions</dc:title>
  <dc:creator>Colleen Burke</dc:creator>
  <cp:lastModifiedBy>Colleen Burke</cp:lastModifiedBy>
  <cp:revision>8</cp:revision>
  <dcterms:created xsi:type="dcterms:W3CDTF">2020-08-20T15:07:04Z</dcterms:created>
  <dcterms:modified xsi:type="dcterms:W3CDTF">2020-10-19T19:03:39Z</dcterms:modified>
</cp:coreProperties>
</file>