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56" r:id="rId2"/>
    <p:sldId id="263" r:id="rId3"/>
    <p:sldId id="262" r:id="rId4"/>
    <p:sldId id="286" r:id="rId5"/>
    <p:sldId id="301" r:id="rId6"/>
    <p:sldId id="287" r:id="rId7"/>
    <p:sldId id="299" r:id="rId8"/>
    <p:sldId id="300" r:id="rId9"/>
    <p:sldId id="288" r:id="rId10"/>
    <p:sldId id="302" r:id="rId11"/>
    <p:sldId id="303" r:id="rId12"/>
    <p:sldId id="304" r:id="rId13"/>
    <p:sldId id="268" r:id="rId14"/>
    <p:sldId id="305" r:id="rId15"/>
    <p:sldId id="306" r:id="rId16"/>
    <p:sldId id="293" r:id="rId17"/>
    <p:sldId id="294" r:id="rId18"/>
    <p:sldId id="308" r:id="rId19"/>
    <p:sldId id="307" r:id="rId20"/>
    <p:sldId id="279" r:id="rId21"/>
  </p:sldIdLst>
  <p:sldSz cx="9144000" cy="5143500" type="screen16x9"/>
  <p:notesSz cx="7023100" cy="9309100"/>
  <p:embeddedFontLst>
    <p:embeddedFont>
      <p:font typeface="Arial Nova Light" panose="020B0304020202020204" pitchFamily="34" charset="0"/>
      <p:regular r:id="rId23"/>
      <p:italic r:id="rId24"/>
    </p:embeddedFont>
    <p:embeddedFont>
      <p:font typeface="Arvo" panose="020B0604020202020204" charset="0"/>
      <p:regular r:id="rId25"/>
      <p:bold r:id="rId26"/>
      <p:italic r:id="rId27"/>
      <p:boldItalic r:id="rId28"/>
    </p:embeddedFont>
    <p:embeddedFont>
      <p:font typeface="Roboto Condensed" panose="020B0604020202020204" charset="0"/>
      <p:regular r:id="rId29"/>
      <p:bold r:id="rId30"/>
      <p:italic r:id="rId31"/>
      <p:boldItalic r:id="rId32"/>
    </p:embeddedFont>
    <p:embeddedFont>
      <p:font typeface="Roboto Condensed Light"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Bard" initials="KB" lastIdx="12" clrIdx="0">
    <p:extLst>
      <p:ext uri="{19B8F6BF-5375-455C-9EA6-DF929625EA0E}">
        <p15:presenceInfo xmlns:p15="http://schemas.microsoft.com/office/powerpoint/2012/main" userId="S-1-5-21-2551645461-2061914001-2697515411-1130" providerId="AD"/>
      </p:ext>
    </p:extLst>
  </p:cmAuthor>
  <p:cmAuthor id="2" name="Margaret Bucknam" initials="MB" lastIdx="1" clrIdx="1">
    <p:extLst>
      <p:ext uri="{19B8F6BF-5375-455C-9EA6-DF929625EA0E}">
        <p15:presenceInfo xmlns:p15="http://schemas.microsoft.com/office/powerpoint/2012/main" userId="S-1-5-21-2551645461-2061914001-2697515411-1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1DDC81-468C-4FF6-8BBD-5E29888833DC}">
  <a:tblStyle styleId="{201DDC81-468C-4FF6-8BBD-5E29888833D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4171" autoAdjust="0"/>
  </p:normalViewPr>
  <p:slideViewPr>
    <p:cSldViewPr snapToGrid="0">
      <p:cViewPr varScale="1">
        <p:scale>
          <a:sx n="73" d="100"/>
          <a:sy n="73" d="100"/>
        </p:scale>
        <p:origin x="389" y="67"/>
      </p:cViewPr>
      <p:guideLst/>
    </p:cSldViewPr>
  </p:slideViewPr>
  <p:outlineViewPr>
    <p:cViewPr>
      <p:scale>
        <a:sx n="33" d="100"/>
        <a:sy n="33" d="100"/>
      </p:scale>
      <p:origin x="0" y="-1020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00" y="-15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Google Shape;4;n"/>
          <p:cNvSpPr txBox="1">
            <a:spLocks noGrp="1"/>
          </p:cNvSpPr>
          <p:nvPr>
            <p:ph type="body" idx="1"/>
          </p:nvPr>
        </p:nvSpPr>
        <p:spPr>
          <a:xfrm>
            <a:off x="268288" y="122872"/>
            <a:ext cx="6486525" cy="7868603"/>
          </a:xfrm>
          <a:prstGeom prst="rect">
            <a:avLst/>
          </a:prstGeom>
          <a:noFill/>
          <a:ln>
            <a:noFill/>
          </a:ln>
        </p:spPr>
        <p:txBody>
          <a:bodyPr spcFirstLastPara="1" wrap="square" lIns="93308" tIns="93308" rIns="93308" bIns="93308"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omeweb.c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396875" lvl="0" indent="-396875">
              <a:spcBef>
                <a:spcPts val="0"/>
              </a:spcBef>
              <a:buFont typeface="+mj-lt"/>
              <a:buAutoNum type="arabicPeriod"/>
            </a:pPr>
            <a:r>
              <a:rPr lang="en-US" sz="1100" dirty="0">
                <a:latin typeface="+mn-lt"/>
                <a:ea typeface="Roboto Condensed" panose="020B0604020202020204" charset="0"/>
                <a:cs typeface="Arial" panose="020B0604020202020204" pitchFamily="34" charset="0"/>
              </a:rPr>
              <a:t>You will have up to </a:t>
            </a:r>
            <a:r>
              <a:rPr lang="en-US" sz="1100" b="1" dirty="0">
                <a:latin typeface="+mn-lt"/>
                <a:ea typeface="Roboto Condensed" panose="020B0604020202020204" charset="0"/>
                <a:cs typeface="Arial" panose="020B0604020202020204" pitchFamily="34" charset="0"/>
              </a:rPr>
              <a:t>24 months of unpaid redeployment pool status </a:t>
            </a:r>
            <a:r>
              <a:rPr lang="en-US" sz="1100" dirty="0">
                <a:latin typeface="+mn-lt"/>
                <a:ea typeface="Roboto Condensed" panose="020B0604020202020204" charset="0"/>
                <a:cs typeface="Arial" panose="020B0604020202020204" pitchFamily="34" charset="0"/>
              </a:rPr>
              <a:t>from your date of layoff and </a:t>
            </a:r>
            <a:r>
              <a:rPr lang="en-US" sz="1100" b="1" dirty="0">
                <a:latin typeface="+mn-lt"/>
                <a:ea typeface="Roboto Condensed" panose="020B0604020202020204" charset="0"/>
                <a:cs typeface="Arial" panose="020B0604020202020204" pitchFamily="34" charset="0"/>
              </a:rPr>
              <a:t>6 additional months</a:t>
            </a:r>
            <a:r>
              <a:rPr lang="en-US" sz="1100" dirty="0">
                <a:latin typeface="+mn-lt"/>
                <a:ea typeface="Roboto Condensed" panose="020B0604020202020204" charset="0"/>
                <a:cs typeface="Arial" panose="020B0604020202020204" pitchFamily="34" charset="0"/>
              </a:rPr>
              <a:t> of career transition services. During this time, you can apply for EI, and register with UTEMP to pick up casual gigs until something better comes along. </a:t>
            </a:r>
          </a:p>
          <a:p>
            <a:pPr marL="396875" lvl="0" indent="-396875">
              <a:spcBef>
                <a:spcPts val="0"/>
              </a:spcBef>
              <a:buFont typeface="+mj-lt"/>
              <a:buAutoNum type="arabicPeriod"/>
            </a:pPr>
            <a:endParaRPr lang="en-US" sz="1100" dirty="0">
              <a:latin typeface="+mn-lt"/>
              <a:ea typeface="Roboto Condensed" panose="020B0604020202020204" charset="0"/>
              <a:cs typeface="Arial" panose="020B0604020202020204" pitchFamily="34" charset="0"/>
            </a:endParaRPr>
          </a:p>
          <a:p>
            <a:pPr marL="396875" lvl="0" indent="-396875">
              <a:spcBef>
                <a:spcPts val="0"/>
              </a:spcBef>
              <a:buFont typeface="+mj-lt"/>
              <a:buAutoNum type="arabicPeriod"/>
            </a:pPr>
            <a:endParaRPr lang="en-US" sz="1100" dirty="0">
              <a:latin typeface="+mn-lt"/>
              <a:ea typeface="Roboto Condensed" panose="020B0604020202020204" charset="0"/>
              <a:cs typeface="Arial" panose="020B0604020202020204" pitchFamily="34" charset="0"/>
            </a:endParaRPr>
          </a:p>
          <a:p>
            <a:pPr marL="396875" indent="-396875">
              <a:buFont typeface="+mj-lt"/>
              <a:buAutoNum type="arabicPeriod"/>
            </a:pPr>
            <a:r>
              <a:rPr lang="en-US" sz="1100" dirty="0">
                <a:latin typeface="+mn-lt"/>
                <a:ea typeface="Roboto Condensed" panose="020B0604020202020204" charset="0"/>
                <a:cs typeface="Arial" panose="020B0604020202020204" pitchFamily="34" charset="0"/>
              </a:rPr>
              <a:t>You continue to apply for jobs with redeployment preference for positions at your pay band or lower. If you </a:t>
            </a:r>
            <a:r>
              <a:rPr lang="en-US" sz="1100" b="1" dirty="0">
                <a:latin typeface="+mn-lt"/>
                <a:ea typeface="Roboto Condensed" panose="020B0604020202020204" charset="0"/>
                <a:cs typeface="Arial" panose="020B0604020202020204" pitchFamily="34" charset="0"/>
              </a:rPr>
              <a:t>accept a position of one year or less</a:t>
            </a:r>
            <a:r>
              <a:rPr lang="en-US" sz="1100" dirty="0">
                <a:latin typeface="+mn-lt"/>
                <a:ea typeface="Roboto Condensed" panose="020B0604020202020204" charset="0"/>
                <a:cs typeface="Arial" panose="020B0604020202020204" pitchFamily="34" charset="0"/>
              </a:rPr>
              <a:t>, your redeployment clock will be stopped while in the term position.  Four weeks before the end of the term, your redeployment clock will restart where it left off. At the end of the term, if you choose to go back into the pool, you will resume the remainder of your pool time.</a:t>
            </a:r>
          </a:p>
          <a:p>
            <a:pPr marL="396875" indent="-396875">
              <a:buFont typeface="+mj-lt"/>
              <a:buAutoNum type="arabicPeriod"/>
            </a:pPr>
            <a:endParaRPr lang="en-US" sz="1100" dirty="0">
              <a:latin typeface="+mn-lt"/>
              <a:ea typeface="Roboto Condensed" panose="020B0604020202020204" charset="0"/>
              <a:cs typeface="Arial" panose="020B0604020202020204" pitchFamily="34" charset="0"/>
            </a:endParaRPr>
          </a:p>
          <a:p>
            <a:pPr marL="396875" indent="-396875">
              <a:buFont typeface="+mj-lt"/>
              <a:buAutoNum type="arabicPeriod"/>
            </a:pPr>
            <a:endParaRPr lang="en-US" sz="1100" dirty="0">
              <a:latin typeface="+mn-lt"/>
              <a:ea typeface="Roboto Condensed" panose="020B0604020202020204" charset="0"/>
              <a:cs typeface="Arial" panose="020B0604020202020204" pitchFamily="34" charset="0"/>
            </a:endParaRPr>
          </a:p>
          <a:p>
            <a:pPr marL="396875" indent="-396875">
              <a:buFont typeface="+mj-lt"/>
              <a:buAutoNum type="arabicPeriod"/>
            </a:pPr>
            <a:r>
              <a:rPr lang="en-US" sz="1100" dirty="0">
                <a:latin typeface="+mn-lt"/>
                <a:ea typeface="Roboto Condensed" panose="020B0604020202020204" charset="0"/>
                <a:cs typeface="Arial" panose="020B0604020202020204" pitchFamily="34" charset="0"/>
              </a:rPr>
              <a:t>If you accept a term position of </a:t>
            </a:r>
            <a:r>
              <a:rPr lang="en-US" sz="1100" b="1" dirty="0">
                <a:latin typeface="+mn-lt"/>
                <a:ea typeface="Roboto Condensed" panose="020B0604020202020204" charset="0"/>
                <a:cs typeface="Arial" panose="020B0604020202020204" pitchFamily="34" charset="0"/>
              </a:rPr>
              <a:t>greater than one year</a:t>
            </a:r>
            <a:r>
              <a:rPr lang="en-US" sz="1100" dirty="0">
                <a:latin typeface="+mn-lt"/>
                <a:ea typeface="Roboto Condensed" panose="020B0604020202020204" charset="0"/>
                <a:cs typeface="Arial" panose="020B0604020202020204" pitchFamily="34" charset="0"/>
              </a:rPr>
              <a:t>, you will receive a new notice of layoff 12 weeks before the end of the term. This will replenish your redeployment pool time back to 24 months. </a:t>
            </a:r>
          </a:p>
          <a:p>
            <a:pPr marL="0" indent="0">
              <a:buNone/>
            </a:pPr>
            <a:endParaRPr dirty="0"/>
          </a:p>
        </p:txBody>
      </p:sp>
    </p:spTree>
    <p:extLst>
      <p:ext uri="{BB962C8B-B14F-4D97-AF65-F5344CB8AC3E}">
        <p14:creationId xmlns:p14="http://schemas.microsoft.com/office/powerpoint/2010/main" val="295623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295275" y="4421824"/>
            <a:ext cx="6534150" cy="4189095"/>
          </a:xfrm>
          <a:prstGeom prst="rect">
            <a:avLst/>
          </a:prstGeom>
        </p:spPr>
        <p:txBody>
          <a:bodyPr spcFirstLastPara="1" wrap="square" lIns="93308" tIns="93308" rIns="93308" bIns="93308" anchor="t" anchorCtr="0">
            <a:noAutofit/>
          </a:bodyPr>
          <a:lstStyle/>
          <a:p>
            <a:pPr marL="58737" indent="0">
              <a:buFontTx/>
              <a:buNone/>
            </a:pPr>
            <a:r>
              <a:rPr lang="en-US" sz="1200" b="0" i="0" u="none" strike="noStrike" cap="none" dirty="0">
                <a:solidFill>
                  <a:srgbClr val="000000"/>
                </a:solidFill>
                <a:latin typeface="+mj-lt"/>
                <a:ea typeface="Roboto Condensed" panose="020B0604020202020204" charset="0"/>
                <a:cs typeface="Arial" panose="020B0604020202020204" pitchFamily="34" charset="0"/>
                <a:sym typeface="Arial"/>
              </a:rPr>
              <a:t>4</a:t>
            </a:r>
            <a:r>
              <a:rPr lang="en-US" sz="1100" b="0" i="0" u="none" strike="noStrike" cap="none" dirty="0">
                <a:solidFill>
                  <a:srgbClr val="000000"/>
                </a:solidFill>
                <a:latin typeface="+mn-lt"/>
                <a:ea typeface="Roboto Condensed" panose="020B0604020202020204" charset="0"/>
                <a:cs typeface="Arial" panose="020B0604020202020204" pitchFamily="34" charset="0"/>
                <a:sym typeface="Arial"/>
              </a:rPr>
              <a:t>.  You can opt out of the pool and take your remaining severance (regular not enhanced) at any time. The amount you receive reduces the longer you’ve been in pool, at 6 months,12 months and 12+ months. These amounts will be spelled out in your layoff letter. See also Schedule I, Severance Pay in the CBA (and slide 13). </a:t>
            </a:r>
          </a:p>
          <a:p>
            <a:pPr marL="515937" lvl="1" indent="0">
              <a:spcBef>
                <a:spcPts val="0"/>
              </a:spcBef>
              <a:buNone/>
            </a:pPr>
            <a:endParaRPr lang="en-US" sz="1100" b="1" i="0" u="sng" strike="noStrike" cap="none" dirty="0">
              <a:solidFill>
                <a:srgbClr val="000000"/>
              </a:solidFill>
              <a:latin typeface="+mn-lt"/>
              <a:ea typeface="Roboto Condensed" panose="020B0604020202020204" charset="0"/>
              <a:cs typeface="Arial" panose="020B0604020202020204" pitchFamily="34" charset="0"/>
              <a:sym typeface="Arial"/>
            </a:endParaRPr>
          </a:p>
          <a:p>
            <a:pPr marL="6350" indent="0">
              <a:buNone/>
            </a:pPr>
            <a:r>
              <a:rPr lang="en-US" sz="1200" b="1" i="0" strike="noStrike" cap="none" dirty="0">
                <a:solidFill>
                  <a:srgbClr val="000000"/>
                </a:solidFill>
                <a:latin typeface="+mn-lt"/>
                <a:ea typeface="Roboto Condensed" panose="020B0604020202020204" charset="0"/>
                <a:cs typeface="Arial" panose="020B0604020202020204" pitchFamily="34" charset="0"/>
                <a:sym typeface="Arial"/>
              </a:rPr>
              <a:t>5. </a:t>
            </a:r>
            <a:r>
              <a:rPr lang="en-US" b="1" i="0" u="sng" strike="noStrike" cap="none" dirty="0">
                <a:solidFill>
                  <a:srgbClr val="000000"/>
                </a:solidFill>
                <a:latin typeface="+mn-lt"/>
                <a:ea typeface="Roboto Condensed" panose="020B0604020202020204" charset="0"/>
                <a:cs typeface="Arial" panose="020B0604020202020204" pitchFamily="34" charset="0"/>
                <a:sym typeface="Arial"/>
              </a:rPr>
              <a:t>Benefits</a:t>
            </a:r>
          </a:p>
          <a:p>
            <a:pPr marL="0" indent="0">
              <a:lnSpc>
                <a:spcPct val="150000"/>
              </a:lnSpc>
              <a:spcAft>
                <a:spcPts val="600"/>
              </a:spcAft>
              <a:buNone/>
            </a:pPr>
            <a:r>
              <a:rPr lang="en-US" dirty="0">
                <a:ea typeface="Roboto Condensed" panose="020B0604020202020204" charset="0"/>
                <a:cs typeface="Arial" panose="020B0604020202020204" pitchFamily="34" charset="0"/>
              </a:rPr>
              <a:t>If you remain in redeployment, you can continue coverage for some or all of your health care benefits for </a:t>
            </a:r>
            <a:r>
              <a:rPr lang="en-US" u="sng" dirty="0">
                <a:ea typeface="Roboto Condensed" panose="020B0604020202020204" charset="0"/>
                <a:cs typeface="Arial" panose="020B0604020202020204" pitchFamily="34" charset="0"/>
              </a:rPr>
              <a:t>up to 6 months provided you pre-pay the employee</a:t>
            </a:r>
            <a:r>
              <a:rPr lang="en-US" dirty="0">
                <a:ea typeface="Roboto Condensed" panose="020B0604020202020204" charset="0"/>
                <a:cs typeface="Arial" panose="020B0604020202020204" pitchFamily="34" charset="0"/>
              </a:rPr>
              <a:t> premiums. The University will continue to pay the employer portion. If you are in a financial position to do so, you should consider continuing your pension. The amount of the University’s pension premiums over six months may be worth more than the difference between enhanced severance and the reduced severance you would receive after remaining in redeployment for six months. You can calculate this by logging on to ESS to review benefit costs.  </a:t>
            </a:r>
          </a:p>
          <a:p>
            <a:pPr marL="0" indent="0">
              <a:lnSpc>
                <a:spcPct val="150000"/>
              </a:lnSpc>
              <a:spcAft>
                <a:spcPts val="600"/>
              </a:spcAft>
              <a:buNone/>
            </a:pPr>
            <a:endParaRPr lang="en-US" dirty="0">
              <a:ea typeface="Roboto Condensed" panose="020B0604020202020204" charset="0"/>
              <a:cs typeface="Arial" panose="020B0604020202020204" pitchFamily="34" charset="0"/>
            </a:endParaRPr>
          </a:p>
          <a:p>
            <a:pPr marL="0" indent="0">
              <a:lnSpc>
                <a:spcPct val="150000"/>
              </a:lnSpc>
              <a:spcAft>
                <a:spcPts val="600"/>
              </a:spcAft>
              <a:buNone/>
            </a:pPr>
            <a:r>
              <a:rPr lang="en-US" dirty="0">
                <a:ea typeface="Roboto Condensed" panose="020B0604020202020204" charset="0"/>
                <a:cs typeface="Arial" panose="020B0604020202020204" pitchFamily="34" charset="0"/>
              </a:rPr>
              <a:t>After the first 6 months in redeployment, you can continue benefits for an additional 9 months but </a:t>
            </a:r>
            <a:r>
              <a:rPr lang="en-US" u="sng" dirty="0">
                <a:ea typeface="Roboto Condensed" panose="020B0604020202020204" charset="0"/>
                <a:cs typeface="Arial" panose="020B0604020202020204" pitchFamily="34" charset="0"/>
              </a:rPr>
              <a:t>will have to pre-pay both the employee and employer</a:t>
            </a:r>
            <a:r>
              <a:rPr lang="en-US" dirty="0">
                <a:ea typeface="Roboto Condensed" panose="020B0604020202020204" charset="0"/>
                <a:cs typeface="Arial" panose="020B0604020202020204" pitchFamily="34" charset="0"/>
              </a:rPr>
              <a:t> premiums. </a:t>
            </a:r>
          </a:p>
          <a:p>
            <a:pPr marL="0" indent="0">
              <a:lnSpc>
                <a:spcPct val="150000"/>
              </a:lnSpc>
              <a:spcAft>
                <a:spcPts val="600"/>
              </a:spcAft>
              <a:buNone/>
            </a:pPr>
            <a:endParaRPr lang="en-US" dirty="0">
              <a:ea typeface="Roboto Condensed" panose="020B0604020202020204" charset="0"/>
              <a:cs typeface="Arial" panose="020B0604020202020204" pitchFamily="34" charset="0"/>
            </a:endParaRPr>
          </a:p>
          <a:p>
            <a:pPr marL="0" indent="0">
              <a:lnSpc>
                <a:spcPct val="150000"/>
              </a:lnSpc>
              <a:spcAft>
                <a:spcPts val="600"/>
              </a:spcAft>
              <a:buNone/>
            </a:pPr>
            <a:r>
              <a:rPr lang="en-US" dirty="0">
                <a:ea typeface="Roboto Condensed" panose="020B0604020202020204" charset="0"/>
                <a:cs typeface="Arial" panose="020B0604020202020204" pitchFamily="34" charset="0"/>
              </a:rPr>
              <a:t>If you take enhanced severance, you can only continue some benefits (not pension) provided you pay both the employer and employee premiums</a:t>
            </a:r>
          </a:p>
          <a:p>
            <a:pPr marL="0" indent="0">
              <a:lnSpc>
                <a:spcPct val="150000"/>
              </a:lnSpc>
              <a:spcAft>
                <a:spcPts val="600"/>
              </a:spcAft>
              <a:buNone/>
            </a:pPr>
            <a:endParaRPr lang="en-US" dirty="0">
              <a:ea typeface="Roboto Condensed" panose="020B0604020202020204" charset="0"/>
              <a:cs typeface="Arial" panose="020B0604020202020204" pitchFamily="34" charset="0"/>
            </a:endParaRPr>
          </a:p>
          <a:p>
            <a:pPr marL="0" indent="0">
              <a:lnSpc>
                <a:spcPct val="150000"/>
              </a:lnSpc>
              <a:spcAft>
                <a:spcPts val="600"/>
              </a:spcAft>
              <a:buNone/>
            </a:pPr>
            <a:r>
              <a:rPr lang="en-US" dirty="0">
                <a:ea typeface="Roboto Condensed" panose="020B0604020202020204" charset="0"/>
                <a:cs typeface="Arial" panose="020B0604020202020204" pitchFamily="34" charset="0"/>
              </a:rPr>
              <a:t>If you take severance, you can’t work at the University again throughout the duration of your severance period, i.e. if your severance is equivalent to 30 weeks of pay, you can’t work at the University again for 30 weeks. This includes casual employment. </a:t>
            </a:r>
          </a:p>
          <a:p>
            <a:pPr marL="0" indent="0">
              <a:lnSpc>
                <a:spcPct val="150000"/>
              </a:lnSpc>
              <a:spcAft>
                <a:spcPts val="600"/>
              </a:spcAft>
              <a:buNone/>
            </a:pPr>
            <a:endParaRPr lang="en-US" dirty="0">
              <a:ea typeface="Roboto Condensed" panose="020B0604020202020204" charset="0"/>
              <a:cs typeface="Arial" panose="020B0604020202020204" pitchFamily="34" charset="0"/>
            </a:endParaRPr>
          </a:p>
          <a:p>
            <a:pPr marL="0" indent="0">
              <a:lnSpc>
                <a:spcPct val="150000"/>
              </a:lnSpc>
              <a:spcAft>
                <a:spcPts val="600"/>
              </a:spcAft>
              <a:buNone/>
            </a:pPr>
            <a:r>
              <a:rPr lang="en-US" b="1" dirty="0">
                <a:ea typeface="Roboto Condensed" panose="020B0604020202020204" charset="0"/>
                <a:cs typeface="Arial" panose="020B0604020202020204" pitchFamily="34" charset="0"/>
              </a:rPr>
              <a:t>While in redeployment, you can work at jobs external to the University, or as a casual through UTEMP. </a:t>
            </a:r>
            <a:endParaRPr lang="en-US" sz="1100" b="1" i="0" u="none" strike="noStrike" cap="none" dirty="0">
              <a:solidFill>
                <a:srgbClr val="000000"/>
              </a:solidFill>
              <a:latin typeface="+mn-lt"/>
              <a:ea typeface="Roboto Condensed" panose="020B0604020202020204" charset="0"/>
              <a:cs typeface="Arial" panose="020B0604020202020204" pitchFamily="34" charset="0"/>
              <a:sym typeface="Arial"/>
            </a:endParaRPr>
          </a:p>
          <a:p>
            <a:pPr marL="0" indent="0">
              <a:lnSpc>
                <a:spcPct val="150000"/>
              </a:lnSpc>
              <a:spcAft>
                <a:spcPts val="600"/>
              </a:spcAft>
              <a:buNone/>
            </a:pPr>
            <a:endParaRPr lang="en-US" sz="1100" b="0" i="0" u="none" strike="noStrike" cap="none" dirty="0">
              <a:solidFill>
                <a:srgbClr val="000000"/>
              </a:solidFill>
              <a:latin typeface="+mn-lt"/>
              <a:ea typeface="Roboto Condensed" panose="020B0604020202020204" charset="0"/>
              <a:cs typeface="Arial" panose="020B0604020202020204" pitchFamily="34" charset="0"/>
              <a:sym typeface="Arial"/>
            </a:endParaRPr>
          </a:p>
          <a:p>
            <a:pPr marL="228600" indent="-228600">
              <a:lnSpc>
                <a:spcPct val="150000"/>
              </a:lnSpc>
              <a:spcAft>
                <a:spcPts val="600"/>
              </a:spcAft>
              <a:buAutoNum type="arabicPeriod" startAt="6"/>
            </a:pPr>
            <a:r>
              <a:rPr lang="en-US" sz="1100" b="0" i="0" u="none" strike="noStrike" cap="none" dirty="0">
                <a:solidFill>
                  <a:srgbClr val="000000"/>
                </a:solidFill>
                <a:latin typeface="+mn-lt"/>
                <a:ea typeface="Roboto Condensed" panose="020B0604020202020204" charset="0"/>
                <a:cs typeface="Arial" panose="020B0604020202020204" pitchFamily="34" charset="0"/>
                <a:sym typeface="Arial"/>
              </a:rPr>
              <a:t>You can continue to qualify for the </a:t>
            </a:r>
            <a:r>
              <a:rPr lang="en-US" sz="1100" b="1" i="0" u="none" strike="noStrike" cap="none" dirty="0">
                <a:solidFill>
                  <a:srgbClr val="000000"/>
                </a:solidFill>
                <a:latin typeface="+mn-lt"/>
                <a:ea typeface="Roboto Condensed" panose="020B0604020202020204" charset="0"/>
                <a:cs typeface="Arial" panose="020B0604020202020204" pitchFamily="34" charset="0"/>
                <a:sym typeface="Arial"/>
              </a:rPr>
              <a:t>tuition fee waiver </a:t>
            </a:r>
            <a:r>
              <a:rPr lang="en-US" sz="1100" b="0" i="0" u="none" strike="noStrike" cap="none" dirty="0">
                <a:solidFill>
                  <a:srgbClr val="000000"/>
                </a:solidFill>
                <a:latin typeface="+mn-lt"/>
                <a:ea typeface="Roboto Condensed" panose="020B0604020202020204" charset="0"/>
                <a:cs typeface="Arial" panose="020B0604020202020204" pitchFamily="34" charset="0"/>
                <a:sym typeface="Arial"/>
              </a:rPr>
              <a:t>for dependents and educational assistance provisions, including  School of Continuing Studies.</a:t>
            </a:r>
          </a:p>
          <a:p>
            <a:pPr marL="228600" indent="-228600">
              <a:lnSpc>
                <a:spcPct val="150000"/>
              </a:lnSpc>
              <a:spcAft>
                <a:spcPts val="600"/>
              </a:spcAft>
              <a:buAutoNum type="arabicPeriod" startAt="6"/>
            </a:pPr>
            <a:endParaRPr lang="en-US" sz="1100" b="0" i="0" u="none" strike="noStrike" cap="none" dirty="0">
              <a:solidFill>
                <a:srgbClr val="000000"/>
              </a:solidFill>
              <a:latin typeface="+mn-lt"/>
              <a:ea typeface="Roboto Condensed" panose="020B0604020202020204" charset="0"/>
              <a:cs typeface="Arial" panose="020B0604020202020204" pitchFamily="34" charset="0"/>
              <a:sym typeface="Arial"/>
            </a:endParaRPr>
          </a:p>
          <a:p>
            <a:pPr marL="228600" indent="-228600">
              <a:lnSpc>
                <a:spcPct val="150000"/>
              </a:lnSpc>
              <a:spcAft>
                <a:spcPts val="600"/>
              </a:spcAft>
              <a:buAutoNum type="arabicPeriod" startAt="6"/>
            </a:pPr>
            <a:r>
              <a:rPr lang="en-US" sz="1100" b="0" i="0" u="none" strike="noStrike" cap="none" dirty="0">
                <a:solidFill>
                  <a:srgbClr val="000000"/>
                </a:solidFill>
                <a:latin typeface="+mn-lt"/>
                <a:ea typeface="Roboto Condensed" panose="020B0604020202020204" charset="0"/>
                <a:cs typeface="Arial" panose="020B0604020202020204" pitchFamily="34" charset="0"/>
                <a:sym typeface="Arial"/>
              </a:rPr>
              <a:t>Vacation </a:t>
            </a:r>
            <a:r>
              <a:rPr lang="en-US" sz="1100" b="1" i="0" u="none" strike="noStrike" cap="none" dirty="0">
                <a:solidFill>
                  <a:srgbClr val="000000"/>
                </a:solidFill>
                <a:latin typeface="+mn-lt"/>
                <a:ea typeface="Roboto Condensed" panose="020B0604020202020204" charset="0"/>
                <a:cs typeface="Arial" panose="020B0604020202020204" pitchFamily="34" charset="0"/>
                <a:sym typeface="Arial"/>
              </a:rPr>
              <a:t>does not accrue </a:t>
            </a:r>
            <a:r>
              <a:rPr lang="en-US" sz="1100" b="0" i="0" u="none" strike="noStrike" cap="none" dirty="0">
                <a:solidFill>
                  <a:srgbClr val="000000"/>
                </a:solidFill>
                <a:latin typeface="+mn-lt"/>
                <a:ea typeface="Roboto Condensed" panose="020B0604020202020204" charset="0"/>
                <a:cs typeface="Arial" panose="020B0604020202020204" pitchFamily="34" charset="0"/>
                <a:sym typeface="Arial"/>
              </a:rPr>
              <a:t>after your layoff date. Your department may pay out your vacation, or you may be able to keep it banked. There is no consistency across the University. You should reach out to HR if you have a strong preference. There is also a chance there might be some vacation </a:t>
            </a:r>
            <a:r>
              <a:rPr lang="en-US" sz="1100" b="0" i="0" u="none" strike="noStrike" cap="none" dirty="0" err="1">
                <a:solidFill>
                  <a:srgbClr val="000000"/>
                </a:solidFill>
                <a:latin typeface="+mn-lt"/>
                <a:ea typeface="Roboto Condensed" panose="020B0604020202020204" charset="0"/>
                <a:cs typeface="Arial" panose="020B0604020202020204" pitchFamily="34" charset="0"/>
                <a:sym typeface="Arial"/>
              </a:rPr>
              <a:t>clawback</a:t>
            </a:r>
            <a:r>
              <a:rPr lang="en-US" sz="1100" b="0" i="0" u="none" strike="noStrike" cap="none" dirty="0">
                <a:solidFill>
                  <a:srgbClr val="000000"/>
                </a:solidFill>
                <a:latin typeface="+mn-lt"/>
                <a:ea typeface="Roboto Condensed" panose="020B0604020202020204" charset="0"/>
                <a:cs typeface="Arial" panose="020B0604020202020204" pitchFamily="34" charset="0"/>
                <a:sym typeface="Arial"/>
              </a:rPr>
              <a:t> in accordance with Article 22:09. We are currently disputing this practice through a policy grievance. Ask HR to clarify if your vacation payout will be reduced. </a:t>
            </a:r>
          </a:p>
          <a:p>
            <a:pPr marL="0" indent="0">
              <a:lnSpc>
                <a:spcPct val="150000"/>
              </a:lnSpc>
              <a:spcAft>
                <a:spcPts val="600"/>
              </a:spcAft>
              <a:buNone/>
            </a:pPr>
            <a:endParaRPr lang="en-US" sz="1100" b="0" i="0" u="none" strike="noStrike" cap="none" dirty="0">
              <a:solidFill>
                <a:srgbClr val="000000"/>
              </a:solidFill>
              <a:latin typeface="+mn-lt"/>
              <a:ea typeface="Roboto Condensed" panose="020B0604020202020204" charset="0"/>
              <a:cs typeface="Arial" panose="020B0604020202020204" pitchFamily="34" charset="0"/>
              <a:sym typeface="Arial"/>
            </a:endParaRPr>
          </a:p>
          <a:p>
            <a:pPr marL="0" indent="0">
              <a:lnSpc>
                <a:spcPct val="150000"/>
              </a:lnSpc>
              <a:spcAft>
                <a:spcPts val="600"/>
              </a:spcAft>
              <a:buNone/>
            </a:pPr>
            <a:endParaRPr lang="en-CA" sz="1100" b="0" i="0" u="none" strike="noStrike" cap="none" dirty="0">
              <a:solidFill>
                <a:srgbClr val="000000"/>
              </a:solidFill>
              <a:latin typeface="Roboto Condensed" panose="020B0604020202020204" charset="0"/>
              <a:ea typeface="Roboto Condensed" panose="020B0604020202020204" charset="0"/>
              <a:cs typeface="Arial" panose="020B0604020202020204" pitchFamily="34" charset="0"/>
              <a:sym typeface="Arial"/>
            </a:endParaRPr>
          </a:p>
          <a:p>
            <a:pPr marL="0" indent="0">
              <a:buNone/>
            </a:pPr>
            <a:endParaRPr sz="1100" b="0" i="0" u="none" strike="noStrike" cap="none" dirty="0">
              <a:solidFill>
                <a:srgbClr val="000000"/>
              </a:solidFill>
              <a:latin typeface="Roboto Condensed" panose="020B0604020202020204" charset="0"/>
              <a:ea typeface="Roboto Condensed" panose="020B0604020202020204" charset="0"/>
              <a:cs typeface="Arial" panose="020B0604020202020204" pitchFamily="34" charset="0"/>
              <a:sym typeface="Arial"/>
            </a:endParaRPr>
          </a:p>
        </p:txBody>
      </p:sp>
    </p:spTree>
    <p:extLst>
      <p:ext uri="{BB962C8B-B14F-4D97-AF65-F5344CB8AC3E}">
        <p14:creationId xmlns:p14="http://schemas.microsoft.com/office/powerpoint/2010/main" val="2005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100" dirty="0">
                <a:latin typeface="+mn-lt"/>
                <a:ea typeface="Roboto Condensed" panose="020B0604020202020204" charset="0"/>
                <a:cs typeface="Arial" panose="020B0604020202020204" pitchFamily="34" charset="0"/>
                <a:sym typeface="Arial"/>
              </a:rPr>
              <a:t>Members who decide to immediately cease employment with the university effective their lay off date will receive the </a:t>
            </a:r>
            <a:r>
              <a:rPr lang="en-US" sz="1100" b="1" dirty="0">
                <a:latin typeface="+mn-lt"/>
                <a:ea typeface="Roboto Condensed" panose="020B0604020202020204" charset="0"/>
                <a:cs typeface="Arial" panose="020B0604020202020204" pitchFamily="34" charset="0"/>
                <a:sym typeface="Arial"/>
              </a:rPr>
              <a:t>enhanced severance </a:t>
            </a:r>
            <a:r>
              <a:rPr lang="en-US" sz="1100" dirty="0">
                <a:latin typeface="+mn-lt"/>
                <a:ea typeface="Roboto Condensed" panose="020B0604020202020204" charset="0"/>
                <a:cs typeface="Arial" panose="020B0604020202020204" pitchFamily="34" charset="0"/>
                <a:sym typeface="Arial"/>
              </a:rPr>
              <a:t>package.  Those who decide to initially remain in redeployment can opt for termination at any time, at which point they will receive the </a:t>
            </a:r>
            <a:r>
              <a:rPr lang="en-US" sz="1100" b="1" dirty="0">
                <a:latin typeface="+mn-lt"/>
                <a:ea typeface="Roboto Condensed" panose="020B0604020202020204" charset="0"/>
                <a:cs typeface="Arial" panose="020B0604020202020204" pitchFamily="34" charset="0"/>
                <a:sym typeface="Arial"/>
              </a:rPr>
              <a:t>regular severance </a:t>
            </a:r>
            <a:r>
              <a:rPr lang="en-US" sz="1100" dirty="0">
                <a:latin typeface="+mn-lt"/>
                <a:ea typeface="Roboto Condensed" panose="020B0604020202020204" charset="0"/>
                <a:cs typeface="Arial" panose="020B0604020202020204" pitchFamily="34" charset="0"/>
                <a:sym typeface="Arial"/>
              </a:rPr>
              <a:t>package.  This amount depends on your years of service and the amount of time you remain in redeployment. Please refer to the severance schedule (Schedule I in the CBA/next slide).</a:t>
            </a:r>
          </a:p>
          <a:p>
            <a:pPr marL="457200" marR="0" lvl="1"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100" dirty="0">
                <a:latin typeface="+mn-lt"/>
                <a:ea typeface="Roboto Condensed" panose="020B0604020202020204" charset="0"/>
                <a:cs typeface="Arial" panose="020B0604020202020204" pitchFamily="34" charset="0"/>
                <a:sym typeface="Arial"/>
              </a:rPr>
              <a:t> </a:t>
            </a:r>
          </a:p>
          <a:p>
            <a:pPr marL="685800" marR="0" lvl="1" indent="-22860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Ø"/>
              <a:tabLst/>
              <a:defRPr/>
            </a:pPr>
            <a:r>
              <a:rPr lang="en-US" sz="1100" dirty="0">
                <a:latin typeface="+mn-lt"/>
                <a:ea typeface="Roboto Condensed" panose="020B0604020202020204" charset="0"/>
                <a:cs typeface="Arial" panose="020B0604020202020204" pitchFamily="34" charset="0"/>
                <a:sym typeface="Arial"/>
              </a:rPr>
              <a:t>You can request that a portion of your severance is paid directly into a tax-protected RRSP (note you must have sufficient RRSP contribution room). Sometimes, if you are laid off near the end of the year, HR will agree to pay your severance out in two separate installments so they fall during different tax years, thus reducing the overall tax you will pay on the lump sum. Note that this is extremely rare; while you can ask, don’t expect HR to agree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sz="1100" dirty="0">
              <a:latin typeface="+mn-lt"/>
              <a:ea typeface="Roboto Condensed" panose="020B0604020202020204" charset="0"/>
              <a:cs typeface="Arial" panose="020B060402020202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100" dirty="0">
                <a:latin typeface="+mn-lt"/>
                <a:ea typeface="Roboto Condensed" panose="020B0604020202020204" charset="0"/>
                <a:cs typeface="Arial" panose="020B0604020202020204" pitchFamily="34" charset="0"/>
              </a:rPr>
              <a:t>You can use career transition services for up to 3 months after your lay off date.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sz="1100" dirty="0">
              <a:latin typeface="+mn-lt"/>
              <a:ea typeface="Roboto Condensed" panose="020B060402020202020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100" dirty="0">
                <a:latin typeface="+mn-lt"/>
                <a:ea typeface="Roboto Condensed" panose="020B0604020202020204" charset="0"/>
                <a:cs typeface="Arial" panose="020B0604020202020204" pitchFamily="34" charset="0"/>
              </a:rPr>
              <a:t>You cannot re-apply to a position at the university until your weeks of severance have passed (</a:t>
            </a:r>
            <a:r>
              <a:rPr lang="en-US" sz="1100" dirty="0" err="1">
                <a:latin typeface="+mn-lt"/>
                <a:ea typeface="Roboto Condensed" panose="020B0604020202020204" charset="0"/>
                <a:cs typeface="Arial" panose="020B0604020202020204" pitchFamily="34" charset="0"/>
              </a:rPr>
              <a:t>ie</a:t>
            </a:r>
            <a:r>
              <a:rPr lang="en-US" sz="1100" dirty="0">
                <a:latin typeface="+mn-lt"/>
                <a:ea typeface="Roboto Condensed" panose="020B0604020202020204" charset="0"/>
                <a:cs typeface="Arial" panose="020B0604020202020204" pitchFamily="34" charset="0"/>
              </a:rPr>
              <a:t>: if you receive 10 week’s severance pay, you must wait 10 weeks before applying to other jobs at the university as an external candidate)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Roboto Condensed" panose="020B060402020202020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Roboto Condensed" panose="020B060402020202020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Roboto Condensed" panose="020B0604020202020204" charset="0"/>
              <a:ea typeface="Roboto Condensed" panose="020B0604020202020204" charset="0"/>
              <a:cs typeface="Arial" panose="020B0604020202020204" pitchFamily="34" charset="0"/>
            </a:endParaRPr>
          </a:p>
          <a:p>
            <a:pPr marL="0" indent="0">
              <a:buNone/>
            </a:pPr>
            <a:endParaRPr sz="1100" b="0" i="0" u="none" strike="noStrike" cap="none" dirty="0">
              <a:solidFill>
                <a:srgbClr val="000000"/>
              </a:solidFill>
              <a:latin typeface="Roboto Condensed" panose="020B0604020202020204" charset="0"/>
              <a:ea typeface="Roboto Condensed" panose="020B0604020202020204" charset="0"/>
              <a:cs typeface="Arial" panose="020B0604020202020204" pitchFamily="34" charset="0"/>
              <a:sym typeface="Arial"/>
            </a:endParaRPr>
          </a:p>
        </p:txBody>
      </p:sp>
    </p:spTree>
    <p:extLst>
      <p:ext uri="{BB962C8B-B14F-4D97-AF65-F5344CB8AC3E}">
        <p14:creationId xmlns:p14="http://schemas.microsoft.com/office/powerpoint/2010/main" val="78522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323850" y="4421824"/>
            <a:ext cx="6289675" cy="4189095"/>
          </a:xfrm>
          <a:prstGeom prst="rect">
            <a:avLst/>
          </a:prstGeom>
        </p:spPr>
        <p:txBody>
          <a:bodyPr spcFirstLastPara="1" wrap="square" lIns="93308" tIns="93308" rIns="93308" bIns="93308" anchor="t" anchorCtr="0">
            <a:noAutofit/>
          </a:bodyPr>
          <a:lstStyle/>
          <a:p>
            <a:pPr marL="228600" indent="-228600">
              <a:lnSpc>
                <a:spcPct val="150000"/>
              </a:lnSpc>
              <a:spcAft>
                <a:spcPts val="600"/>
              </a:spcAft>
              <a:buFont typeface="+mj-lt"/>
              <a:buAutoNum type="arabicPeriod"/>
            </a:pPr>
            <a:r>
              <a:rPr lang="en-CA" dirty="0"/>
              <a:t>After the first six months in redeployment, you can continue benefits for an additional 9 months but will be responsible for paying both the employee and employer premiums. </a:t>
            </a:r>
          </a:p>
          <a:p>
            <a:pPr marL="228600" indent="-228600">
              <a:lnSpc>
                <a:spcPct val="150000"/>
              </a:lnSpc>
              <a:spcAft>
                <a:spcPts val="600"/>
              </a:spcAft>
              <a:buFont typeface="+mj-lt"/>
              <a:buAutoNum type="arabicPeriod"/>
            </a:pPr>
            <a:endParaRPr lang="en-CA" dirty="0"/>
          </a:p>
          <a:p>
            <a:pPr marL="228600" indent="-228600">
              <a:lnSpc>
                <a:spcPct val="150000"/>
              </a:lnSpc>
              <a:spcAft>
                <a:spcPts val="600"/>
              </a:spcAft>
              <a:buFont typeface="+mj-lt"/>
              <a:buAutoNum type="arabicPeriod"/>
            </a:pPr>
            <a:r>
              <a:rPr lang="en-CA" dirty="0"/>
              <a:t>If you take enhanced severance, you can only continue some benefits (not pension) provided you pay both the employer and employee premiums. </a:t>
            </a:r>
            <a:endParaRPr lang="en-US" sz="1100" dirty="0">
              <a:latin typeface="Roboto Condensed" panose="020B060402020202020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Roboto Condensed" panose="020B0604020202020204" charset="0"/>
              <a:ea typeface="Roboto Condensed" panose="020B0604020202020204" charset="0"/>
              <a:cs typeface="Arial" panose="020B0604020202020204" pitchFamily="34" charset="0"/>
            </a:endParaRPr>
          </a:p>
          <a:p>
            <a:pPr marL="0" indent="0">
              <a:buNone/>
            </a:pPr>
            <a:endParaRPr dirty="0"/>
          </a:p>
        </p:txBody>
      </p:sp>
    </p:spTree>
    <p:extLst>
      <p:ext uri="{BB962C8B-B14F-4D97-AF65-F5344CB8AC3E}">
        <p14:creationId xmlns:p14="http://schemas.microsoft.com/office/powerpoint/2010/main" val="376026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295275" y="4421824"/>
            <a:ext cx="6467475" cy="4398326"/>
          </a:xfrm>
          <a:prstGeom prst="rect">
            <a:avLst/>
          </a:prstGeom>
        </p:spPr>
        <p:txBody>
          <a:bodyPr spcFirstLastPara="1" wrap="square" lIns="93308" tIns="93308" rIns="93308" bIns="93308" anchor="t" anchorCtr="0">
            <a:noAutofit/>
          </a:bodyPr>
          <a:lstStyle/>
          <a:p>
            <a:pPr marL="139700" indent="0">
              <a:buFont typeface="+mj-lt"/>
              <a:buNone/>
            </a:pPr>
            <a:r>
              <a:rPr lang="en-US" sz="1100" b="1" i="0" u="none" strike="noStrike" cap="none" baseline="0" dirty="0">
                <a:solidFill>
                  <a:srgbClr val="000000"/>
                </a:solidFill>
                <a:latin typeface="Arial"/>
                <a:ea typeface="Arial"/>
                <a:cs typeface="Arial"/>
                <a:sym typeface="Arial"/>
              </a:rPr>
              <a:t>1. Members who are eligible for early retirement  </a:t>
            </a:r>
            <a:r>
              <a:rPr lang="en-US" sz="1100" b="0" i="0" u="none" strike="noStrike" cap="none" baseline="0" dirty="0">
                <a:solidFill>
                  <a:srgbClr val="000000"/>
                </a:solidFill>
                <a:latin typeface="Arial"/>
                <a:ea typeface="Arial"/>
                <a:cs typeface="Arial"/>
                <a:sym typeface="Arial"/>
              </a:rPr>
              <a:t>If you are eligible for unreduced early retirement before your layoff date, you can choose to terminate your employment with the University, take your enhanced severance, and retire with an unreduced pension and receive the </a:t>
            </a:r>
            <a:r>
              <a:rPr lang="en-US" sz="1100" b="1" i="0" u="none" strike="noStrike" cap="none" baseline="0" dirty="0">
                <a:solidFill>
                  <a:srgbClr val="000000"/>
                </a:solidFill>
                <a:latin typeface="Arial"/>
                <a:ea typeface="Arial"/>
                <a:cs typeface="Arial"/>
                <a:sym typeface="Arial"/>
              </a:rPr>
              <a:t>Early Retirement Bridge Benefit </a:t>
            </a:r>
            <a:r>
              <a:rPr lang="en-US" sz="1100" b="0" i="0" u="none" strike="noStrike" cap="none" baseline="0" dirty="0">
                <a:solidFill>
                  <a:srgbClr val="000000"/>
                </a:solidFill>
                <a:latin typeface="Arial"/>
                <a:ea typeface="Arial"/>
                <a:cs typeface="Arial"/>
                <a:sym typeface="Arial"/>
              </a:rPr>
              <a:t>. (NOTE: the Early Retirement Bridge Benefit is only available to members who take unreduced early retirement between December 31, 2020 and April 30, 2021. We need to bargain the next bridge into our next CBA.) </a:t>
            </a:r>
          </a:p>
          <a:p>
            <a:pPr marL="368300" indent="-228600">
              <a:buFont typeface="+mj-lt"/>
              <a:buAutoNum type="arabicPeriod"/>
            </a:pPr>
            <a:endParaRPr lang="en-US" sz="1100" b="0" i="0" u="none" strike="noStrike" cap="none" baseline="0" dirty="0">
              <a:solidFill>
                <a:srgbClr val="000000"/>
              </a:solidFill>
              <a:latin typeface="Arial"/>
              <a:ea typeface="Arial"/>
              <a:cs typeface="Arial"/>
              <a:sym typeface="Arial"/>
            </a:endParaRPr>
          </a:p>
          <a:p>
            <a:pPr marL="139700" indent="0">
              <a:buFont typeface="+mj-lt"/>
              <a:buNone/>
            </a:pPr>
            <a:r>
              <a:rPr lang="en-CA" sz="1100" b="0" i="0" u="none" strike="noStrike" cap="none" dirty="0">
                <a:solidFill>
                  <a:srgbClr val="000000"/>
                </a:solidFill>
                <a:effectLst/>
                <a:latin typeface="Arial"/>
                <a:ea typeface="Arial"/>
                <a:cs typeface="Arial"/>
                <a:sym typeface="Arial"/>
              </a:rPr>
              <a:t>2. The big picture is that grow-in rights protect older workers from being penalized for being laid-off before their early retirement date.  This doesn’t mean that there’s no penalty at all. It means that the penalty comes in from age 60, not age 65. </a:t>
            </a:r>
            <a:r>
              <a:rPr lang="en-CA" sz="1100" b="0" i="0" u="none" strike="noStrike" cap="none" dirty="0">
                <a:solidFill>
                  <a:schemeClr val="bg2">
                    <a:lumMod val="60000"/>
                    <a:lumOff val="40000"/>
                  </a:schemeClr>
                </a:solidFill>
                <a:effectLst/>
                <a:latin typeface="Arial"/>
                <a:ea typeface="Arial"/>
                <a:cs typeface="Arial"/>
                <a:sym typeface="Arial"/>
              </a:rPr>
              <a:t>In a non-lay-off situation, if someone doesn’t qualify for the 60/80 factor and wants to retire early, there is a 5% per year reduction for every year before their normal retirement date (age 65). So, if you wanted to retire at 55, the reduction to your pension would be 50% (5% a year for the years from 55 – 65). </a:t>
            </a:r>
            <a:endParaRPr lang="en-US" sz="1100" b="0" i="0" u="none" strike="noStrike" cap="none" dirty="0">
              <a:solidFill>
                <a:schemeClr val="bg2">
                  <a:lumMod val="60000"/>
                  <a:lumOff val="40000"/>
                </a:schemeClr>
              </a:solidFill>
              <a:effectLst/>
              <a:latin typeface="Arial"/>
              <a:ea typeface="Arial"/>
              <a:cs typeface="Arial"/>
              <a:sym typeface="Arial"/>
            </a:endParaRPr>
          </a:p>
          <a:p>
            <a:pPr marL="139700" indent="0">
              <a:buFontTx/>
              <a:buNone/>
            </a:pPr>
            <a:r>
              <a:rPr lang="en-CA"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39700" indent="0">
              <a:buFontTx/>
              <a:buNone/>
            </a:pPr>
            <a:r>
              <a:rPr lang="en-CA" sz="1100" b="1" i="0" u="none" strike="noStrike" cap="none" dirty="0">
                <a:solidFill>
                  <a:srgbClr val="000000"/>
                </a:solidFill>
                <a:effectLst/>
                <a:latin typeface="Arial"/>
                <a:ea typeface="Arial"/>
                <a:cs typeface="Arial"/>
                <a:sym typeface="Arial"/>
              </a:rPr>
              <a:t>In a lay-off situation </a:t>
            </a:r>
            <a:r>
              <a:rPr lang="en-CA" sz="1100" b="0" i="0" u="none" strike="noStrike" cap="none" dirty="0">
                <a:solidFill>
                  <a:srgbClr val="000000"/>
                </a:solidFill>
                <a:effectLst/>
                <a:latin typeface="Arial"/>
                <a:ea typeface="Arial"/>
                <a:cs typeface="Arial"/>
                <a:sym typeface="Arial"/>
              </a:rPr>
              <a:t>grow-in rights mitigates this by dropping the penalty to age 60. So if you are 55 at the time of lay off, your pension would only be reduced by 25% instead of 50%.  So, it’s not a case of </a:t>
            </a:r>
            <a:r>
              <a:rPr lang="en-CA" sz="1100" b="0" i="0" u="sng" strike="noStrike" cap="none" dirty="0">
                <a:solidFill>
                  <a:srgbClr val="000000"/>
                </a:solidFill>
                <a:effectLst/>
                <a:latin typeface="Arial"/>
                <a:ea typeface="Arial"/>
                <a:cs typeface="Arial"/>
                <a:sym typeface="Arial"/>
              </a:rPr>
              <a:t>no penalty</a:t>
            </a:r>
            <a:r>
              <a:rPr lang="en-CA" sz="1100" b="0" i="0" u="none" strike="noStrike" cap="none" dirty="0">
                <a:solidFill>
                  <a:srgbClr val="000000"/>
                </a:solidFill>
                <a:effectLst/>
                <a:latin typeface="Arial"/>
                <a:ea typeface="Arial"/>
                <a:cs typeface="Arial"/>
                <a:sym typeface="Arial"/>
              </a:rPr>
              <a:t>. It’s </a:t>
            </a:r>
            <a:r>
              <a:rPr lang="en-CA" sz="1100" b="0" i="0" u="sng" strike="noStrike" cap="none" dirty="0">
                <a:solidFill>
                  <a:srgbClr val="000000"/>
                </a:solidFill>
                <a:effectLst/>
                <a:latin typeface="Arial"/>
                <a:ea typeface="Arial"/>
                <a:cs typeface="Arial"/>
                <a:sym typeface="Arial"/>
              </a:rPr>
              <a:t>less of a penalty.</a:t>
            </a:r>
            <a:r>
              <a:rPr lang="en-CA" sz="1100" b="0" i="0" u="none" strike="noStrike" cap="none" dirty="0">
                <a:solidFill>
                  <a:srgbClr val="000000"/>
                </a:solidFill>
                <a:effectLst/>
                <a:latin typeface="Arial"/>
                <a:ea typeface="Arial"/>
                <a:cs typeface="Arial"/>
                <a:sym typeface="Arial"/>
              </a:rPr>
              <a:t>  The laid-off person would have two options: </a:t>
            </a:r>
            <a:endParaRPr lang="en-US" sz="1100" b="0" i="0" u="none" strike="noStrike" cap="none" dirty="0">
              <a:solidFill>
                <a:srgbClr val="000000"/>
              </a:solidFill>
              <a:effectLst/>
              <a:latin typeface="Arial"/>
              <a:ea typeface="Arial"/>
              <a:cs typeface="Arial"/>
              <a:sym typeface="Arial"/>
            </a:endParaRPr>
          </a:p>
          <a:p>
            <a:pPr marL="139700" indent="0">
              <a:buFontTx/>
              <a:buNone/>
            </a:pPr>
            <a:r>
              <a:rPr lang="en-CA"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39700" indent="0">
              <a:buFontTx/>
              <a:buNone/>
            </a:pPr>
            <a:r>
              <a:rPr lang="en-CA" sz="1100" b="0" i="0" u="none" strike="noStrike" cap="none" dirty="0">
                <a:solidFill>
                  <a:srgbClr val="000000"/>
                </a:solidFill>
                <a:effectLst/>
                <a:latin typeface="Arial"/>
                <a:ea typeface="Arial"/>
                <a:cs typeface="Arial"/>
                <a:sym typeface="Arial"/>
              </a:rPr>
              <a:t>a.  Laid off at age 58 – wants to take the enhanced severance, retire from active service and get the health benefits – they would get credit for their years of service, but the pension would be reduced 10% (5% a year from age 58 to 60).</a:t>
            </a:r>
            <a:endParaRPr lang="en-US" sz="1100" b="0" i="0" u="none" strike="noStrike" cap="none" dirty="0">
              <a:solidFill>
                <a:srgbClr val="000000"/>
              </a:solidFill>
              <a:effectLst/>
              <a:latin typeface="Arial"/>
              <a:ea typeface="Arial"/>
              <a:cs typeface="Arial"/>
              <a:sym typeface="Arial"/>
            </a:endParaRPr>
          </a:p>
          <a:p>
            <a:pPr marL="139700" indent="0">
              <a:buFontTx/>
              <a:buNone/>
            </a:pPr>
            <a:r>
              <a:rPr lang="en-CA"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39700" indent="0">
              <a:buFontTx/>
              <a:buNone/>
            </a:pPr>
            <a:r>
              <a:rPr lang="en-CA" sz="1100" b="0" i="0" u="none" strike="noStrike" cap="none" dirty="0">
                <a:solidFill>
                  <a:srgbClr val="000000"/>
                </a:solidFill>
                <a:effectLst/>
                <a:latin typeface="Arial"/>
                <a:ea typeface="Arial"/>
                <a:cs typeface="Arial"/>
                <a:sym typeface="Arial"/>
              </a:rPr>
              <a:t>b.  Laid off at age 58 – wants to take the enhanced severance but doesn’t want the pension reduction and doesn’t need retiree health benefits. In this case, provided they are willing to wait two years, they can get the full pension at age 60.</a:t>
            </a: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Roboto Condensed" panose="020B060402020202020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Roboto Condensed" panose="020B0604020202020204" charset="0"/>
              <a:ea typeface="Roboto Condensed" panose="020B0604020202020204" charset="0"/>
              <a:cs typeface="Arial" panose="020B0604020202020204" pitchFamily="34" charset="0"/>
            </a:endParaRPr>
          </a:p>
          <a:p>
            <a:pPr marL="0" indent="0">
              <a:buNone/>
            </a:pPr>
            <a:endParaRPr dirty="0"/>
          </a:p>
        </p:txBody>
      </p:sp>
    </p:spTree>
    <p:extLst>
      <p:ext uri="{BB962C8B-B14F-4D97-AF65-F5344CB8AC3E}">
        <p14:creationId xmlns:p14="http://schemas.microsoft.com/office/powerpoint/2010/main" val="101117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930569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8149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295275" y="4421824"/>
            <a:ext cx="6467475" cy="4398326"/>
          </a:xfrm>
          <a:prstGeom prst="rect">
            <a:avLst/>
          </a:prstGeom>
        </p:spPr>
        <p:txBody>
          <a:bodyPr spcFirstLastPara="1" wrap="square" lIns="93308" tIns="93308" rIns="93308" bIns="93308" anchor="t" anchorCtr="0">
            <a:noAutofit/>
          </a:bodyPr>
          <a:lstStyle/>
          <a:p>
            <a:pPr marL="0" indent="0">
              <a:buNone/>
            </a:pPr>
            <a:r>
              <a:rPr lang="en-US" dirty="0"/>
              <a:t>-Org change grievances are very hard; we can’t file a grievance just because you don’t agree with management’s decision, or the rationale. Management has the right to make stupid decisions</a:t>
            </a:r>
          </a:p>
          <a:p>
            <a:pPr marL="0" indent="0">
              <a:buNone/>
            </a:pPr>
            <a:r>
              <a:rPr lang="en-US" dirty="0"/>
              <a:t>-That said, there is a process management must follow to eliminate a position, as outlined in our contract. If they don’t follow that process, there may be grounds for a grievance</a:t>
            </a:r>
          </a:p>
          <a:p>
            <a:pPr marL="0" indent="0">
              <a:buNone/>
            </a:pPr>
            <a:r>
              <a:rPr lang="en-US" dirty="0"/>
              <a:t>-If there is evidence the work is being contracted out, or going to casuals, there may be grounds for a grievance</a:t>
            </a:r>
          </a:p>
          <a:p>
            <a:pPr marL="0" indent="0">
              <a:buNone/>
            </a:pPr>
            <a:endParaRPr lang="en-US" dirty="0"/>
          </a:p>
          <a:p>
            <a:pPr marL="0" indent="0">
              <a:buNone/>
            </a:pPr>
            <a:r>
              <a:rPr lang="en-US" dirty="0"/>
              <a:t>-An example of changed circumstances would be if the lay off was the result of government funding cuts, but half-way through your notice period, those funding cuts get reversed but management refuses to rescind the lay off notice. Or if management claims a grant that funds a position is ending, but then it gets renewed. </a:t>
            </a:r>
          </a:p>
          <a:p>
            <a:pPr marL="0" indent="0">
              <a:buNone/>
            </a:pPr>
            <a:endParaRPr lang="en-US" dirty="0"/>
          </a:p>
          <a:p>
            <a:pPr marL="0" indent="0">
              <a:buNone/>
            </a:pPr>
            <a:r>
              <a:rPr lang="en-US" dirty="0"/>
              <a:t>-Failure to Hire or Failure to Interview grievances can be filed if a redeployment candidate is not invited to an interview or hired for a job they have applied to, where they have demonstrated they meet the minimum qualifications. This presumes you have redeployment pool status for the position in question (it’s at your pre-lay off payband or below). </a:t>
            </a:r>
            <a:endParaRPr dirty="0"/>
          </a:p>
        </p:txBody>
      </p:sp>
    </p:spTree>
    <p:extLst>
      <p:ext uri="{BB962C8B-B14F-4D97-AF65-F5344CB8AC3E}">
        <p14:creationId xmlns:p14="http://schemas.microsoft.com/office/powerpoint/2010/main" val="198923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295275" y="4421824"/>
            <a:ext cx="6467475" cy="4398326"/>
          </a:xfrm>
          <a:prstGeom prst="rect">
            <a:avLst/>
          </a:prstGeom>
        </p:spPr>
        <p:txBody>
          <a:bodyPr spcFirstLastPara="1" wrap="square" lIns="93308" tIns="93308" rIns="93308" bIns="93308" anchor="t" anchorCtr="0">
            <a:noAutofit/>
          </a:bodyPr>
          <a:lstStyle/>
          <a:p>
            <a:pPr marL="228600" indent="-228600">
              <a:buAutoNum type="arabicPeriod"/>
            </a:pPr>
            <a:r>
              <a:rPr lang="en-US" dirty="0"/>
              <a:t>Lifeline Foundation</a:t>
            </a:r>
          </a:p>
          <a:p>
            <a:pPr marL="0" indent="0">
              <a:buNone/>
            </a:pPr>
            <a:r>
              <a:rPr lang="en-CA" dirty="0">
                <a:latin typeface="Arial" charset="0"/>
              </a:rPr>
              <a:t>Lifeline provides free, confidential counselling, information and referral services to Steelworker members and their families on a variety of issues:  job loss, </a:t>
            </a:r>
            <a:r>
              <a:rPr lang="en-US" altLang="en-US" dirty="0">
                <a:latin typeface="Arial" charset="0"/>
              </a:rPr>
              <a:t>family issues, alcohol or drug use, depression, stress, anxiety, financial problems, legal issues and violence issues</a:t>
            </a:r>
          </a:p>
          <a:p>
            <a:pPr marL="0" indent="0">
              <a:buNone/>
            </a:pPr>
            <a:endParaRPr lang="en-US" altLang="en-US" dirty="0">
              <a:latin typeface="Arial"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latin typeface="Arial" charset="0"/>
              </a:rPr>
              <a:t>2. </a:t>
            </a:r>
            <a:r>
              <a:rPr lang="en-US" sz="1100" dirty="0">
                <a:latin typeface="Arial" charset="0"/>
              </a:rPr>
              <a:t>The EFAP is operated by an external provider, </a:t>
            </a:r>
            <a:r>
              <a:rPr lang="en-US" sz="1100" dirty="0">
                <a:latin typeface="Arial" charset="0"/>
                <a:hlinkClick r:id="rId3">
                  <a:extLst>
                    <a:ext uri="{A12FA001-AC4F-418D-AE19-62706E023703}">
                      <ahyp:hlinkClr xmlns:ahyp="http://schemas.microsoft.com/office/drawing/2018/hyperlinkcolor" val="tx"/>
                    </a:ext>
                  </a:extLst>
                </a:hlinkClick>
              </a:rPr>
              <a:t>Homewood Health</a:t>
            </a:r>
            <a:r>
              <a:rPr lang="en-US" sz="1100" dirty="0">
                <a:latin typeface="Arial" charset="0"/>
              </a:rPr>
              <a:t>. It is available 24 hours, seven days a week, 365 days a year.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latin typeface="Arial"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Arial" charset="0"/>
              </a:rPr>
              <a:t>3.  Career Services provides a variety of resources to assist with </a:t>
            </a:r>
            <a:r>
              <a:rPr lang="en-US" sz="1100" b="0" i="0" u="none" strike="noStrike" cap="none" dirty="0">
                <a:solidFill>
                  <a:srgbClr val="000000"/>
                </a:solidFill>
                <a:effectLst/>
                <a:latin typeface="Arial"/>
                <a:ea typeface="Arial"/>
                <a:cs typeface="Arial"/>
                <a:sym typeface="Arial"/>
              </a:rPr>
              <a:t>navigating your job search, for example reviewing and making recommended improvements to your resume and cover letter and practice interviews.</a:t>
            </a:r>
            <a:endParaRPr lang="en-US" altLang="en-US" dirty="0">
              <a:latin typeface="Arial" charset="0"/>
            </a:endParaRPr>
          </a:p>
          <a:p>
            <a:pPr marL="228600" indent="-228600">
              <a:buAutoNum type="arabicPeriod"/>
            </a:pPr>
            <a:endParaRPr dirty="0"/>
          </a:p>
        </p:txBody>
      </p:sp>
    </p:spTree>
    <p:extLst>
      <p:ext uri="{BB962C8B-B14F-4D97-AF65-F5344CB8AC3E}">
        <p14:creationId xmlns:p14="http://schemas.microsoft.com/office/powerpoint/2010/main" val="29346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r>
              <a:rPr lang="en-US" dirty="0"/>
              <a:t>This means that management is making changes in your department that could include new reporting structures, jobs being eliminated and/or new jobs being created either below, above or at your current payband. Either way, it means change is coming that will affect your job.</a:t>
            </a:r>
          </a:p>
          <a:p>
            <a:pPr marL="0" indent="0">
              <a:buNone/>
            </a:pPr>
            <a:endParaRPr lang="en-US" dirty="0"/>
          </a:p>
          <a:p>
            <a:pPr marL="0" indent="0">
              <a:buNone/>
            </a:pPr>
            <a:r>
              <a:rPr lang="en-US" dirty="0">
                <a:sym typeface="Roboto Condensed Light"/>
              </a:rPr>
              <a:t>It can be something as simple as changes to the reporting structure, in which case notice of org change is not given. A formal notice of org change would only be issued if there is a potential for layoffs.  The collective agreement says “</a:t>
            </a:r>
            <a:r>
              <a:rPr lang="en-US" dirty="0"/>
              <a:t>budget cuts…the introduction of new technology or other factors may result in organizational change in a Department that results in the elimination of one or more positions, or the involuntary reduction of an employee’s appointment by 20% or more.”  </a:t>
            </a:r>
          </a:p>
          <a:p>
            <a:pPr marL="0" indent="0">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marR="0" lvl="0" indent="0" algn="l" rtl="0">
              <a:lnSpc>
                <a:spcPct val="100000"/>
              </a:lnSpc>
              <a:spcBef>
                <a:spcPts val="0"/>
              </a:spcBef>
              <a:spcAft>
                <a:spcPts val="1000"/>
              </a:spcAft>
              <a:buClr>
                <a:srgbClr val="000000"/>
              </a:buClr>
              <a:buSzPts val="1400"/>
              <a:buFont typeface="Arial"/>
              <a:buNone/>
            </a:pPr>
            <a:r>
              <a:rPr lang="en-US" sz="1100" b="0" i="0" u="none" strike="noStrike" cap="none" dirty="0">
                <a:solidFill>
                  <a:srgbClr val="000000"/>
                </a:solidFill>
                <a:latin typeface="+mn-lt"/>
                <a:ea typeface="Roboto Condensed" panose="020B0604020202020204" charset="0"/>
                <a:cs typeface="Arial"/>
                <a:sym typeface="Arial"/>
              </a:rPr>
              <a:t>You will get called to a meeting by management and/or HR with little notice or information about the meeting.  These meetings are usually 15 minutes in duration and cannot occur on a Friday.  Depending on your department/faculty, HR may or may not be present.  </a:t>
            </a:r>
          </a:p>
          <a:p>
            <a:pPr marL="0" marR="0" lvl="0" indent="0" algn="l" rtl="0">
              <a:lnSpc>
                <a:spcPct val="100000"/>
              </a:lnSpc>
              <a:spcBef>
                <a:spcPts val="0"/>
              </a:spcBef>
              <a:spcAft>
                <a:spcPts val="1000"/>
              </a:spcAft>
              <a:buClr>
                <a:srgbClr val="000000"/>
              </a:buClr>
              <a:buSzPts val="1400"/>
              <a:buFont typeface="Arial"/>
              <a:buNone/>
            </a:pPr>
            <a:endParaRPr lang="en-US" sz="1100" b="0" i="0" u="none" strike="noStrike" cap="none" dirty="0">
              <a:solidFill>
                <a:srgbClr val="000000"/>
              </a:solidFill>
              <a:latin typeface="+mn-lt"/>
              <a:ea typeface="Roboto Condensed" panose="020B0604020202020204" charset="0"/>
              <a:cs typeface="Arial"/>
              <a:sym typeface="Arial"/>
            </a:endParaRPr>
          </a:p>
          <a:p>
            <a:pPr marL="0" marR="0" lvl="0" indent="0" algn="l" rtl="0">
              <a:lnSpc>
                <a:spcPct val="100000"/>
              </a:lnSpc>
              <a:spcBef>
                <a:spcPts val="0"/>
              </a:spcBef>
              <a:spcAft>
                <a:spcPts val="1000"/>
              </a:spcAft>
              <a:buClr>
                <a:srgbClr val="000000"/>
              </a:buClr>
              <a:buSzPts val="1400"/>
              <a:buFont typeface="Arial"/>
              <a:buNone/>
            </a:pPr>
            <a:r>
              <a:rPr lang="en-US" sz="1100" b="0" i="0" u="none" strike="noStrike" cap="none" dirty="0">
                <a:solidFill>
                  <a:srgbClr val="000000"/>
                </a:solidFill>
                <a:latin typeface="+mn-lt"/>
                <a:ea typeface="Roboto Condensed" panose="020B0604020202020204" charset="0"/>
                <a:cs typeface="Arial"/>
                <a:sym typeface="Arial"/>
              </a:rPr>
              <a:t>At this meeting you will be given a template organizational change letter. You should also be provided with the operational reasons why your position is being eliminated.  </a:t>
            </a:r>
          </a:p>
          <a:p>
            <a:pPr marL="0" marR="0" lvl="0" indent="0" algn="l" rtl="0">
              <a:lnSpc>
                <a:spcPct val="100000"/>
              </a:lnSpc>
              <a:spcBef>
                <a:spcPts val="0"/>
              </a:spcBef>
              <a:spcAft>
                <a:spcPts val="1000"/>
              </a:spcAft>
              <a:buClr>
                <a:srgbClr val="000000"/>
              </a:buClr>
              <a:buSzPts val="1400"/>
              <a:buFont typeface="Arial"/>
              <a:buNone/>
            </a:pPr>
            <a:endParaRPr lang="en-US" sz="1100" b="0" i="0" u="none" strike="noStrike" cap="none" dirty="0">
              <a:solidFill>
                <a:srgbClr val="000000"/>
              </a:solidFill>
              <a:latin typeface="+mn-lt"/>
              <a:ea typeface="Roboto Condensed" panose="020B0604020202020204" charset="0"/>
              <a:cs typeface="Arial"/>
              <a:sym typeface="Arial"/>
            </a:endParaRPr>
          </a:p>
          <a:p>
            <a:pPr marL="0" marR="0" lvl="0" indent="0" algn="l" rtl="0">
              <a:lnSpc>
                <a:spcPct val="100000"/>
              </a:lnSpc>
              <a:spcBef>
                <a:spcPts val="0"/>
              </a:spcBef>
              <a:spcAft>
                <a:spcPts val="1000"/>
              </a:spcAft>
              <a:buClr>
                <a:srgbClr val="000000"/>
              </a:buClr>
              <a:buSzPts val="1400"/>
              <a:buFont typeface="Arial"/>
              <a:buNone/>
            </a:pPr>
            <a:r>
              <a:rPr lang="en-US" sz="1100" b="0" i="0" u="none" strike="noStrike" cap="none" dirty="0">
                <a:solidFill>
                  <a:srgbClr val="000000"/>
                </a:solidFill>
                <a:latin typeface="+mn-lt"/>
                <a:ea typeface="Roboto Condensed" panose="020B0604020202020204" charset="0"/>
                <a:cs typeface="Arial"/>
                <a:sym typeface="Arial"/>
              </a:rPr>
              <a:t>After the meeting, you will have the opportunity to meet privately with a union rep.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409575" y="4421824"/>
            <a:ext cx="6286500" cy="4189095"/>
          </a:xfrm>
          <a:prstGeom prst="rect">
            <a:avLst/>
          </a:prstGeom>
        </p:spPr>
        <p:txBody>
          <a:bodyPr spcFirstLastPara="1" wrap="square" lIns="93308" tIns="93308" rIns="93308" bIns="93308" anchor="t" anchorCtr="0">
            <a:noAutofit/>
          </a:bodyPr>
          <a:lstStyle/>
          <a:p>
            <a:pPr marL="228600" marR="0" lvl="0" indent="-228600" algn="l" rtl="0">
              <a:lnSpc>
                <a:spcPct val="100000"/>
              </a:lnSpc>
              <a:spcBef>
                <a:spcPts val="0"/>
              </a:spcBef>
              <a:spcAft>
                <a:spcPts val="1000"/>
              </a:spcAft>
              <a:buClr>
                <a:srgbClr val="000000"/>
              </a:buClr>
              <a:buSzPts val="1400"/>
              <a:buFont typeface="+mj-lt"/>
              <a:buAutoNum type="arabicPeriod"/>
            </a:pPr>
            <a:r>
              <a:rPr lang="en-CA" sz="1100" b="0" i="0" u="none" strike="noStrike" cap="none" dirty="0">
                <a:solidFill>
                  <a:srgbClr val="000000"/>
                </a:solidFill>
                <a:latin typeface="+mn-lt"/>
                <a:ea typeface="Roboto Condensed" panose="020B0604020202020204" charset="0"/>
                <a:cs typeface="Arial"/>
                <a:sym typeface="Arial"/>
              </a:rPr>
              <a:t>The reasons and nature of the org change included in your actual letter are usually pretty vague, such as “in response to budget cuts”; “to realign administrative services”; “better meet the demands of stakeholder services”; or “changing goals of the unit”. More detailed information may be shared verbally. Since the University is required to inform the union of the rationale in advance of you receiving notice, the union rep you meet with after will also be able to provide you with the reasons why management has decided to eliminate your job.</a:t>
            </a:r>
          </a:p>
          <a:p>
            <a:pPr marL="0" marR="0" lvl="0" indent="0" algn="l" rtl="0">
              <a:lnSpc>
                <a:spcPct val="100000"/>
              </a:lnSpc>
              <a:spcBef>
                <a:spcPts val="0"/>
              </a:spcBef>
              <a:spcAft>
                <a:spcPts val="1000"/>
              </a:spcAft>
              <a:buClr>
                <a:srgbClr val="000000"/>
              </a:buClr>
              <a:buSzPts val="1400"/>
              <a:buFont typeface="+mj-lt"/>
              <a:buNone/>
            </a:pPr>
            <a:endParaRPr lang="en-CA" sz="1100" b="0" i="0" u="none" strike="noStrike" cap="none" dirty="0">
              <a:solidFill>
                <a:srgbClr val="000000"/>
              </a:solidFill>
              <a:latin typeface="+mn-lt"/>
              <a:ea typeface="Roboto Condensed" panose="020B0604020202020204" charset="0"/>
              <a:cs typeface="Arial"/>
              <a:sym typeface="Arial"/>
            </a:endParaRPr>
          </a:p>
          <a:p>
            <a:pPr marL="0" marR="0" lvl="0" indent="0" algn="l" rtl="0">
              <a:lnSpc>
                <a:spcPct val="100000"/>
              </a:lnSpc>
              <a:spcBef>
                <a:spcPts val="0"/>
              </a:spcBef>
              <a:spcAft>
                <a:spcPts val="1000"/>
              </a:spcAft>
              <a:buClr>
                <a:srgbClr val="000000"/>
              </a:buClr>
              <a:buSzPts val="1400"/>
              <a:buFont typeface="+mj-lt"/>
              <a:buNone/>
            </a:pPr>
            <a:r>
              <a:rPr lang="en-CA" sz="1100" b="0" i="0" u="none" strike="noStrike" cap="none" dirty="0">
                <a:solidFill>
                  <a:srgbClr val="000000"/>
                </a:solidFill>
                <a:latin typeface="+mn-lt"/>
                <a:ea typeface="Roboto Condensed" panose="020B0604020202020204" charset="0"/>
                <a:cs typeface="Arial"/>
                <a:sym typeface="Arial"/>
              </a:rPr>
              <a:t>2.  You will have preference to any jobs created as part of the org change that are at or below your payband. If you apply, are offered, and accept one of those jobs within the six week org change notice period, you typically will not receive your 12 week lay off notice. Instead, you will start in the new job. </a:t>
            </a:r>
          </a:p>
          <a:p>
            <a:pPr marL="0" marR="0" lvl="0" indent="0" algn="l" rtl="0">
              <a:lnSpc>
                <a:spcPct val="100000"/>
              </a:lnSpc>
              <a:spcBef>
                <a:spcPts val="0"/>
              </a:spcBef>
              <a:spcAft>
                <a:spcPts val="1000"/>
              </a:spcAft>
              <a:buClr>
                <a:srgbClr val="000000"/>
              </a:buClr>
              <a:buSzPts val="1400"/>
              <a:buFont typeface="+mj-lt"/>
              <a:buNone/>
            </a:pPr>
            <a:endParaRPr lang="en-CA" sz="1100" b="0" i="0" u="none" strike="noStrike" cap="none" dirty="0">
              <a:solidFill>
                <a:srgbClr val="000000"/>
              </a:solidFill>
              <a:latin typeface="+mn-lt"/>
              <a:ea typeface="Roboto Condensed" panose="020B0604020202020204" charset="0"/>
              <a:cs typeface="Arial"/>
              <a:sym typeface="Arial"/>
            </a:endParaRPr>
          </a:p>
          <a:p>
            <a:pPr marL="228600" marR="0" lvl="0" indent="-228600" algn="l" rtl="0">
              <a:lnSpc>
                <a:spcPct val="100000"/>
              </a:lnSpc>
              <a:spcBef>
                <a:spcPts val="0"/>
              </a:spcBef>
              <a:spcAft>
                <a:spcPts val="1000"/>
              </a:spcAft>
              <a:buClr>
                <a:srgbClr val="000000"/>
              </a:buClr>
              <a:buSzPts val="1400"/>
              <a:buFont typeface="+mj-lt"/>
              <a:buAutoNum type="arabicPeriod" startAt="3"/>
            </a:pPr>
            <a:r>
              <a:rPr lang="en-CA" sz="1100" b="0" i="0" u="none" strike="noStrike" cap="none" dirty="0">
                <a:solidFill>
                  <a:srgbClr val="000000"/>
                </a:solidFill>
                <a:latin typeface="+mn-lt"/>
                <a:ea typeface="Roboto Condensed" panose="020B0604020202020204" charset="0"/>
                <a:cs typeface="Arial"/>
                <a:sym typeface="Arial"/>
              </a:rPr>
              <a:t>Be sure to contact Career Services immediately to book an appointment. Career Transition Services available include career counselling, computer skills, training support, resume preparation, and external job search support. HR can also facilitate a skills assessment upon request.</a:t>
            </a:r>
          </a:p>
          <a:p>
            <a:pPr marL="228600" marR="0" lvl="0" indent="-228600" algn="l" rtl="0">
              <a:lnSpc>
                <a:spcPct val="100000"/>
              </a:lnSpc>
              <a:spcBef>
                <a:spcPts val="0"/>
              </a:spcBef>
              <a:spcAft>
                <a:spcPts val="1000"/>
              </a:spcAft>
              <a:buClr>
                <a:srgbClr val="000000"/>
              </a:buClr>
              <a:buSzPts val="1400"/>
              <a:buFont typeface="+mj-lt"/>
              <a:buAutoNum type="arabicPeriod" startAt="3"/>
            </a:pPr>
            <a:endParaRPr lang="en-CA" sz="1100" b="0" i="0" u="none" strike="noStrike" cap="none" dirty="0">
              <a:solidFill>
                <a:srgbClr val="000000"/>
              </a:solidFill>
              <a:latin typeface="+mn-lt"/>
              <a:ea typeface="Roboto Condensed" panose="020B0604020202020204" charset="0"/>
              <a:cs typeface="Arial"/>
              <a:sym typeface="Arial"/>
            </a:endParaRPr>
          </a:p>
          <a:p>
            <a:pPr marL="228600" marR="0" lvl="0" indent="-228600" algn="l" rtl="0">
              <a:lnSpc>
                <a:spcPct val="100000"/>
              </a:lnSpc>
              <a:spcBef>
                <a:spcPts val="0"/>
              </a:spcBef>
              <a:spcAft>
                <a:spcPts val="1000"/>
              </a:spcAft>
              <a:buClr>
                <a:srgbClr val="000000"/>
              </a:buClr>
              <a:buSzPts val="1400"/>
              <a:buFont typeface="+mj-lt"/>
              <a:buAutoNum type="arabicPeriod" startAt="3"/>
            </a:pPr>
            <a:r>
              <a:rPr lang="en-CA" sz="1100" b="0" i="0" u="none" strike="noStrike" cap="none" dirty="0">
                <a:solidFill>
                  <a:srgbClr val="000000"/>
                </a:solidFill>
                <a:latin typeface="+mn-lt"/>
                <a:ea typeface="Roboto Condensed" panose="020B0604020202020204" charset="0"/>
                <a:cs typeface="Arial"/>
                <a:sym typeface="Arial"/>
              </a:rPr>
              <a:t>Since you will have immediate redeployment pool status, meaning you will have preference for jobs across the University at your payband or below, start applying to other jobs immediately. Make sure you clearly indicate your redeployment pool status on your applications. </a:t>
            </a:r>
            <a:endParaRPr sz="1100" b="0" i="0" u="none" strike="noStrike" cap="none" dirty="0">
              <a:solidFill>
                <a:srgbClr val="000000"/>
              </a:solidFill>
              <a:latin typeface="+mn-lt"/>
              <a:ea typeface="Roboto Condensed" panose="020B0604020202020204" charset="0"/>
              <a:cs typeface="Arial"/>
              <a:sym typeface="Arial"/>
            </a:endParaRPr>
          </a:p>
        </p:txBody>
      </p:sp>
    </p:spTree>
    <p:extLst>
      <p:ext uri="{BB962C8B-B14F-4D97-AF65-F5344CB8AC3E}">
        <p14:creationId xmlns:p14="http://schemas.microsoft.com/office/powerpoint/2010/main" val="317085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lang="en-US" dirty="0">
              <a:latin typeface="+mn-lt"/>
            </a:endParaRPr>
          </a:p>
          <a:p>
            <a:pPr>
              <a:spcAft>
                <a:spcPts val="1200"/>
              </a:spcAft>
              <a:buFont typeface="+mj-lt"/>
              <a:buAutoNum type="arabicPeriod"/>
            </a:pPr>
            <a:r>
              <a:rPr lang="en-US" sz="1100" dirty="0">
                <a:latin typeface="+mn-lt"/>
                <a:ea typeface="Roboto Condensed" panose="020B0604020202020204" charset="0"/>
              </a:rPr>
              <a:t>You</a:t>
            </a:r>
            <a:r>
              <a:rPr lang="en-US" sz="1100" baseline="0" dirty="0">
                <a:latin typeface="+mn-lt"/>
                <a:ea typeface="Roboto Condensed" panose="020B0604020202020204" charset="0"/>
              </a:rPr>
              <a:t> will enter the redeployment pool immediately and you have access to Career Transition Services.  If there are positions being created as a result of the org change you are eligible to apply. </a:t>
            </a:r>
          </a:p>
          <a:p>
            <a:pPr>
              <a:spcAft>
                <a:spcPts val="1200"/>
              </a:spcAft>
              <a:buFont typeface="+mj-lt"/>
              <a:buAutoNum type="arabicPeriod"/>
            </a:pPr>
            <a:endParaRPr lang="en-US" sz="1100" baseline="0" dirty="0">
              <a:latin typeface="+mn-lt"/>
              <a:ea typeface="Roboto Condensed" panose="020B0604020202020204" charset="0"/>
            </a:endParaRPr>
          </a:p>
          <a:p>
            <a:pPr>
              <a:spcAft>
                <a:spcPts val="1200"/>
              </a:spcAft>
              <a:buFont typeface="+mj-lt"/>
              <a:buAutoNum type="arabicPeriod"/>
            </a:pPr>
            <a:r>
              <a:rPr lang="en-US" sz="1100" dirty="0">
                <a:latin typeface="+mn-lt"/>
                <a:ea typeface="Roboto Condensed" panose="020B0604020202020204" charset="0"/>
              </a:rPr>
              <a:t>If you are not successful in getting another job in the 6-week notice period, you will receive a notice of layoff. You are then entitled to an </a:t>
            </a:r>
            <a:r>
              <a:rPr lang="en-US" sz="1100" b="1" dirty="0">
                <a:latin typeface="+mn-lt"/>
                <a:ea typeface="Roboto Condensed" panose="020B0604020202020204" charset="0"/>
              </a:rPr>
              <a:t>additional 12 weeks’ </a:t>
            </a:r>
            <a:r>
              <a:rPr lang="en-US" sz="1100" dirty="0">
                <a:latin typeface="+mn-lt"/>
                <a:ea typeface="Roboto Condensed" panose="020B0604020202020204" charset="0"/>
              </a:rPr>
              <a:t>paid notice, before your position is eliminated. This provides for a total of </a:t>
            </a:r>
            <a:r>
              <a:rPr lang="en-US" sz="1100" b="1" dirty="0">
                <a:latin typeface="+mn-lt"/>
                <a:ea typeface="Roboto Condensed" panose="020B0604020202020204" charset="0"/>
              </a:rPr>
              <a:t>18 weeks </a:t>
            </a:r>
            <a:r>
              <a:rPr lang="en-US" sz="1100" dirty="0">
                <a:latin typeface="+mn-lt"/>
                <a:ea typeface="Roboto Condensed" panose="020B0604020202020204" charset="0"/>
              </a:rPr>
              <a:t>paid notice (6 weeks for organizational change plus 12 weeks for layoff) before you are unemployed. </a:t>
            </a:r>
          </a:p>
          <a:p>
            <a:pPr>
              <a:spcAft>
                <a:spcPts val="1200"/>
              </a:spcAft>
              <a:buFont typeface="+mj-lt"/>
              <a:buAutoNum type="arabicPeriod"/>
            </a:pPr>
            <a:endParaRPr lang="en-US" sz="1100" dirty="0">
              <a:latin typeface="+mn-lt"/>
              <a:ea typeface="Roboto Condensed" panose="020B0604020202020204" charset="0"/>
            </a:endParaRPr>
          </a:p>
          <a:p>
            <a:pPr>
              <a:spcAft>
                <a:spcPts val="1200"/>
              </a:spcAft>
              <a:buFont typeface="+mj-lt"/>
              <a:buAutoNum type="arabicPeriod"/>
            </a:pPr>
            <a:r>
              <a:rPr lang="en-US" sz="1100" dirty="0">
                <a:latin typeface="+mn-lt"/>
                <a:ea typeface="Roboto Condensed" panose="020B0604020202020204" charset="0"/>
              </a:rPr>
              <a:t>At the end of the </a:t>
            </a:r>
            <a:r>
              <a:rPr lang="en-US" sz="1100" b="1" dirty="0">
                <a:latin typeface="+mn-lt"/>
                <a:ea typeface="Roboto Condensed" panose="020B0604020202020204" charset="0"/>
              </a:rPr>
              <a:t>12 weeks’ notice </a:t>
            </a:r>
            <a:r>
              <a:rPr lang="en-US" sz="1100" dirty="0">
                <a:latin typeface="+mn-lt"/>
                <a:ea typeface="Roboto Condensed" panose="020B0604020202020204" charset="0"/>
              </a:rPr>
              <a:t>period, you must decide between taking termination with enhanced severance, or continuing in the Redeployment Pool unpaid. If you do not make a selection, you will be deemed to have opted to remain in redeployment. </a:t>
            </a:r>
          </a:p>
          <a:p>
            <a:pPr marL="0" indent="0">
              <a:buNone/>
            </a:pPr>
            <a:endParaRPr dirty="0"/>
          </a:p>
        </p:txBody>
      </p:sp>
    </p:spTree>
    <p:extLst>
      <p:ext uri="{BB962C8B-B14F-4D97-AF65-F5344CB8AC3E}">
        <p14:creationId xmlns:p14="http://schemas.microsoft.com/office/powerpoint/2010/main" val="273757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lnSpc>
                <a:spcPct val="150000"/>
              </a:lnSpc>
              <a:spcAft>
                <a:spcPts val="600"/>
              </a:spcAft>
              <a:buNone/>
            </a:pPr>
            <a:r>
              <a:rPr lang="en-CA" dirty="0"/>
              <a:t>6 weeks after receiving your org change notice, you will receive your layoff notice. Your layoff letter will detail the date of your layoff, the years of service at the university, your status in the redeployment pool, your options to stay in redeployment or take enhanced severance, and info on continuing benefits after your layoff date. </a:t>
            </a:r>
          </a:p>
          <a:p>
            <a:pPr marL="0" indent="0">
              <a:lnSpc>
                <a:spcPct val="150000"/>
              </a:lnSpc>
              <a:spcAft>
                <a:spcPts val="600"/>
              </a:spcAft>
              <a:buNone/>
            </a:pPr>
            <a:endParaRPr lang="en-CA" dirty="0"/>
          </a:p>
          <a:p>
            <a:pPr marL="0" indent="0">
              <a:lnSpc>
                <a:spcPct val="150000"/>
              </a:lnSpc>
              <a:spcAft>
                <a:spcPts val="600"/>
              </a:spcAft>
              <a:buNone/>
            </a:pPr>
            <a:r>
              <a:rPr lang="en-CA" u="sng" dirty="0"/>
              <a:t>*Note*  </a:t>
            </a:r>
            <a:r>
              <a:rPr lang="en-CA" dirty="0"/>
              <a:t>to assist you with job search or retraining, you are allowed to book off 7 paid days for job search during your 12 week layoff period. This is not usually noted in the lay off letter, but is in the collective agreement. You request the time off as you would a personal or vacation day. </a:t>
            </a:r>
          </a:p>
          <a:p>
            <a:pPr marL="0" indent="0">
              <a:lnSpc>
                <a:spcPct val="150000"/>
              </a:lnSpc>
              <a:spcAft>
                <a:spcPts val="600"/>
              </a:spcAft>
              <a:buNone/>
            </a:pPr>
            <a:endParaRPr lang="en-CA" dirty="0"/>
          </a:p>
          <a:p>
            <a:pPr marL="0" indent="0">
              <a:lnSpc>
                <a:spcPct val="150000"/>
              </a:lnSpc>
              <a:spcAft>
                <a:spcPts val="600"/>
              </a:spcAft>
              <a:buNone/>
            </a:pPr>
            <a:endParaRPr lang="en-CA" dirty="0"/>
          </a:p>
        </p:txBody>
      </p:sp>
    </p:spTree>
    <p:extLst>
      <p:ext uri="{BB962C8B-B14F-4D97-AF65-F5344CB8AC3E}">
        <p14:creationId xmlns:p14="http://schemas.microsoft.com/office/powerpoint/2010/main" val="364637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a:buFont typeface="+mj-lt"/>
              <a:buAutoNum type="arabicPeriod"/>
            </a:pPr>
            <a:r>
              <a:rPr lang="en-US" dirty="0"/>
              <a:t>In many cases, new jobs are created in the org change you will have the option of applying to. If a new job is at or below your pay band, you will have preferred hiring status, along with any other people losing their jobs in the org change who are at or below the pay band of the new job. If these positions are not filled by employees facing layoff, they will be posted internally to the rest of the department. If someone from your department gets one of the new positions and that creates a new vacancy in the department, this position is now open to applicants who are facing layoff. Those applicants will have preferred status if the position is at or below their pay band. Any jobs not filled by applicants with preferred status will be posted to other employees in the department before being posted university-wide. </a:t>
            </a:r>
          </a:p>
          <a:p>
            <a:pPr>
              <a:buFont typeface="+mj-lt"/>
              <a:buAutoNum type="arabicPeriod"/>
            </a:pPr>
            <a:endParaRPr lang="en-US" dirty="0"/>
          </a:p>
          <a:p>
            <a:pPr>
              <a:buFont typeface="+mj-lt"/>
              <a:buAutoNum type="arabicPeriod"/>
            </a:pPr>
            <a:r>
              <a:rPr lang="en-US" dirty="0"/>
              <a:t>If a new job is at a higher pay band than you are in, you can apply for the job, but you won’t have preferred status. There may be other employees losing their jobs who may have preferred status for that job. New jobs for which no one facing layoff has preferred status are posted to the entire department. The most qualified candidate is supposed to be hired. </a:t>
            </a:r>
          </a:p>
          <a:p>
            <a:pPr>
              <a:buFont typeface="+mj-lt"/>
              <a:buAutoNum type="arabicPeriod"/>
            </a:pPr>
            <a:endParaRPr lang="en-US" dirty="0"/>
          </a:p>
          <a:p>
            <a:pPr>
              <a:buFont typeface="+mj-lt"/>
              <a:buAutoNum type="arabicPeriod"/>
            </a:pPr>
            <a:r>
              <a:rPr lang="en-US" dirty="0"/>
              <a:t>If there are no applicants, or none are selected, the position(s) will be posted to the USW internal job board (Article 12:04)</a:t>
            </a:r>
          </a:p>
          <a:p>
            <a:pPr>
              <a:buFont typeface="+mj-lt"/>
              <a:buAutoNum type="arabicPeriod"/>
            </a:pPr>
            <a:endParaRPr lang="en-US" dirty="0"/>
          </a:p>
          <a:p>
            <a:pPr>
              <a:buFont typeface="+mj-lt"/>
              <a:buAutoNum type="arabicPeriod"/>
            </a:pPr>
            <a:r>
              <a:rPr lang="en-US" dirty="0"/>
              <a:t>It is a good idea to contact Career Services for interview preparation prior to being interviewed for any of the new positions. Even if you have preference, you still must demonstrate you meet the qualifications. A lot rides on your interview performance, so prepare well for it. Practice your interview skills, especially if you haven’t done one in a while.  </a:t>
            </a:r>
          </a:p>
          <a:p>
            <a:pPr marL="0" indent="0">
              <a:buNone/>
            </a:pPr>
            <a:endParaRPr dirty="0"/>
          </a:p>
        </p:txBody>
      </p:sp>
    </p:spTree>
    <p:extLst>
      <p:ext uri="{BB962C8B-B14F-4D97-AF65-F5344CB8AC3E}">
        <p14:creationId xmlns:p14="http://schemas.microsoft.com/office/powerpoint/2010/main" val="141469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285749" y="4295775"/>
            <a:ext cx="6505575" cy="4552949"/>
          </a:xfrm>
          <a:prstGeom prst="rect">
            <a:avLst/>
          </a:prstGeom>
        </p:spPr>
        <p:txBody>
          <a:bodyPr spcFirstLastPara="1" wrap="square" lIns="93308" tIns="93308" rIns="93308" bIns="93308" anchor="t" anchorCtr="0">
            <a:noAutofit/>
          </a:bodyPr>
          <a:lstStyle/>
          <a:p>
            <a:pPr marL="419100" indent="-342900">
              <a:buFont typeface="+mj-lt"/>
              <a:buAutoNum type="arabicPeriod"/>
            </a:pPr>
            <a:r>
              <a:rPr lang="en-US" dirty="0"/>
              <a:t>When you apply to positions at higher pay bands, you must be the “most qualified” candidate. You have no preferred status. </a:t>
            </a:r>
          </a:p>
          <a:p>
            <a:pPr marL="419100" indent="-342900">
              <a:buFont typeface="+mj-lt"/>
              <a:buAutoNum type="arabicPeriod"/>
            </a:pPr>
            <a:endParaRPr lang="en-US" dirty="0"/>
          </a:p>
          <a:p>
            <a:pPr marL="419100" indent="-342900">
              <a:buFont typeface="+mj-lt"/>
              <a:buAutoNum type="arabicPeriod"/>
            </a:pPr>
            <a:r>
              <a:rPr lang="en-US" dirty="0"/>
              <a:t>When applying for USW U of T staff-appointed positions with preferred status, indicate in your application that you’re in the redeployment pool. You should include your redeployment status in bold at the top of your cover letter and resume. </a:t>
            </a:r>
          </a:p>
          <a:p>
            <a:pPr marL="419100" indent="-342900">
              <a:buFont typeface="+mj-lt"/>
              <a:buAutoNum type="arabicPeriod"/>
            </a:pPr>
            <a:endParaRPr lang="en-US" dirty="0"/>
          </a:p>
          <a:p>
            <a:pPr marL="419100" indent="-342900">
              <a:buFont typeface="+mj-lt"/>
              <a:buAutoNum type="arabicPeriod"/>
            </a:pPr>
            <a:r>
              <a:rPr lang="en-US" dirty="0"/>
              <a:t>An HR Generalist will attend job interviews if you have redeployment status. They can give you feedback afterwards upon request. Provided you demonstrate you meet the minimum qualifications and can perform the duties of the job with a one-month training and familiarization period, you should be given the job. Note that demonstrating your qualifications in the interview and any testing is essential. </a:t>
            </a:r>
          </a:p>
          <a:p>
            <a:pPr marL="419100" indent="-342900">
              <a:buFont typeface="+mj-lt"/>
              <a:buAutoNum type="arabicPeriod"/>
            </a:pPr>
            <a:endParaRPr lang="en-US" dirty="0"/>
          </a:p>
          <a:p>
            <a:pPr marL="419100" indent="-342900">
              <a:buFont typeface="+mj-lt"/>
              <a:buAutoNum type="arabicPeriod"/>
            </a:pPr>
            <a:r>
              <a:rPr lang="en-US" dirty="0"/>
              <a:t>If you get a new position, there is a two-month window in which you can opt to return to the pool if you are dissatisfied with the job, or management can opt to send you back to the pool if you demonstrate an inability to perform the duties. It’s like a mini probationary period. You do not have to repeat the full six-month probationary period that new U of T employees have.  </a:t>
            </a:r>
          </a:p>
          <a:p>
            <a:pPr marL="419100" indent="-342900">
              <a:buFont typeface="+mj-lt"/>
              <a:buAutoNum type="arabicPeriod"/>
            </a:pPr>
            <a:endParaRPr lang="en-US" dirty="0"/>
          </a:p>
          <a:p>
            <a:pPr indent="-400050">
              <a:buFont typeface="+mj-lt"/>
              <a:buAutoNum type="arabicPeriod"/>
            </a:pPr>
            <a:r>
              <a:rPr lang="en-US" dirty="0"/>
              <a:t>If, after your layoff date, you apply for a position for which you have redeployment pool status and decline the job offer, you are deemed to have quit and are terminated. If you have a job interview and have second thoughts about taking the position, you should withdraw your application prior to receiving an offer. If you’ve already received the offer, you can take the job and exercise your option to return to the pool within the first two months.</a:t>
            </a:r>
          </a:p>
          <a:p>
            <a:pPr marL="419100" indent="-342900">
              <a:buFont typeface="+mj-lt"/>
              <a:buAutoNum type="arabicPeriod"/>
            </a:pPr>
            <a:endParaRPr lang="en-US" dirty="0"/>
          </a:p>
          <a:p>
            <a:pPr marL="0" lvl="0" indent="0">
              <a:spcAft>
                <a:spcPts val="1000"/>
              </a:spcAft>
              <a:buNone/>
            </a:pPr>
            <a:endParaRPr lang="en-US" sz="1050" dirty="0"/>
          </a:p>
          <a:p>
            <a:pPr marL="0" indent="0">
              <a:buNone/>
            </a:pPr>
            <a:endParaRPr dirty="0"/>
          </a:p>
        </p:txBody>
      </p:sp>
    </p:spTree>
    <p:extLst>
      <p:ext uri="{BB962C8B-B14F-4D97-AF65-F5344CB8AC3E}">
        <p14:creationId xmlns:p14="http://schemas.microsoft.com/office/powerpoint/2010/main" val="390407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702310" y="4421824"/>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22816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pixabay.com/ko/%EC%A7%80%EB%B6%88-%EA%B8%89%EC%97%AC-%EB%B4%89%EA%B8%89-%ED%98%84%EA%B8%88-%EB%8F%88-%EA%B8%B0%EB%B6%80-%EB%B2%A1%ED%84%B0-%ED%81%B4%EB%A6%BD-%EC%95%84%ED%8A%B8-23107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jphotostyle.com/handwriting/e/employee-benefit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flickr.com/photos/safari_vacation/635413362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benefits.hrandequity.utoronto.ca/efap/"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www.thebluediamondgallery.com/handwriting/s/support.html"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usw1998.ca"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philhealth101.blogspot.com/2011/07/continuing-philhealth-coverage-for.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www.serendipityart.it/Last3/last_tango_serendipity_art_eng/index.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tweenteacher.com/2011/03/13/the-ten-commandments-of-a-pink-slipped-teach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haringlinksandwisdom.blogspot.com/2013/04/birthday-bash-day-13-ba-tortuga.html" TargetMode="External"/><Relationship Id="rId5" Type="http://schemas.openxmlformats.org/officeDocument/2006/relationships/image" Target="../media/image7.png"/><Relationship Id="rId4" Type="http://schemas.openxmlformats.org/officeDocument/2006/relationships/hyperlink" Target="https://technofaq.org/posts/2018/07/is-your-hiring-process-really-fair-think-before-you-clai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www.peoyork.com/events/359-proactive-approach-job-hu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nlife.ca/audio/andrew-fountain-bible-tru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2111" y="2138240"/>
            <a:ext cx="5367900" cy="174719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Organizational Change</a:t>
            </a:r>
            <a:endParaRPr dirty="0"/>
          </a:p>
        </p:txBody>
      </p:sp>
      <p:pic>
        <p:nvPicPr>
          <p:cNvPr id="3" name="Picture 2" descr="A close up of a sign&#10;&#10;Description automatically generated">
            <a:extLst>
              <a:ext uri="{FF2B5EF4-FFF2-40B4-BE49-F238E27FC236}">
                <a16:creationId xmlns:a16="http://schemas.microsoft.com/office/drawing/2014/main" id="{326A3C1B-ED36-4211-A03B-39309DB9F6CF}"/>
              </a:ext>
            </a:extLst>
          </p:cNvPr>
          <p:cNvPicPr>
            <a:picLocks noChangeAspect="1"/>
          </p:cNvPicPr>
          <p:nvPr/>
        </p:nvPicPr>
        <p:blipFill>
          <a:blip r:embed="rId3"/>
          <a:stretch>
            <a:fillRect/>
          </a:stretch>
        </p:blipFill>
        <p:spPr>
          <a:xfrm>
            <a:off x="223128" y="99272"/>
            <a:ext cx="1858591" cy="874746"/>
          </a:xfrm>
          <a:prstGeom prst="rect">
            <a:avLst/>
          </a:prstGeom>
        </p:spPr>
      </p:pic>
      <p:sp>
        <p:nvSpPr>
          <p:cNvPr id="4" name="Rectangle 3">
            <a:extLst>
              <a:ext uri="{FF2B5EF4-FFF2-40B4-BE49-F238E27FC236}">
                <a16:creationId xmlns:a16="http://schemas.microsoft.com/office/drawing/2014/main" id="{B5139426-5D04-4D33-B6B9-8DCA5E56FA1D}"/>
              </a:ext>
            </a:extLst>
          </p:cNvPr>
          <p:cNvSpPr/>
          <p:nvPr/>
        </p:nvSpPr>
        <p:spPr>
          <a:xfrm>
            <a:off x="643796" y="1676575"/>
            <a:ext cx="4257897" cy="461665"/>
          </a:xfrm>
          <a:prstGeom prst="rect">
            <a:avLst/>
          </a:prstGeom>
        </p:spPr>
        <p:txBody>
          <a:bodyPr wrap="none">
            <a:spAutoFit/>
          </a:bodyPr>
          <a:lstStyle/>
          <a:p>
            <a:r>
              <a:rPr lang="en-US" sz="2400" dirty="0">
                <a:solidFill>
                  <a:schemeClr val="bg1"/>
                </a:solidFill>
              </a:rPr>
              <a:t>What you need to know about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357267" y="0"/>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sz="4000" dirty="0">
                <a:solidFill>
                  <a:srgbClr val="FF9800"/>
                </a:solidFill>
              </a:rPr>
            </a:br>
            <a:r>
              <a:rPr lang="en-US" sz="4000" dirty="0">
                <a:solidFill>
                  <a:srgbClr val="FF9800"/>
                </a:solidFill>
              </a:rPr>
              <a:t> Remain in the Pool</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792152" y="3024252"/>
            <a:ext cx="8069094" cy="1159800"/>
          </a:xfrm>
          <a:prstGeom prst="rect">
            <a:avLst/>
          </a:prstGeom>
        </p:spPr>
        <p:txBody>
          <a:bodyPr spcFirstLastPara="1" wrap="square" lIns="91425" tIns="91425" rIns="91425" bIns="91425" anchor="ctr" anchorCtr="0">
            <a:noAutofit/>
          </a:bodyPr>
          <a:lstStyle/>
          <a:p>
            <a:pPr marL="403225" lvl="1" indent="0">
              <a:spcBef>
                <a:spcPts val="0"/>
              </a:spcBef>
              <a:buNone/>
            </a:pPr>
            <a:r>
              <a:rPr lang="en-US" sz="2000" b="1" dirty="0">
                <a:latin typeface="Roboto Condensed" panose="020B0604020202020204" charset="0"/>
                <a:ea typeface="Roboto Condensed" panose="020B0604020202020204" charset="0"/>
                <a:cs typeface="Arial" panose="020B0604020202020204" pitchFamily="34" charset="0"/>
              </a:rPr>
              <a:t>Finding another position at the University</a:t>
            </a:r>
          </a:p>
          <a:p>
            <a:pPr marL="403225" lvl="1" indent="0">
              <a:spcBef>
                <a:spcPts val="0"/>
              </a:spcBef>
              <a:buNone/>
            </a:pPr>
            <a:endParaRPr lang="en-US" sz="2000" b="1" dirty="0">
              <a:latin typeface="Roboto Condensed" panose="020B0604020202020204" charset="0"/>
              <a:ea typeface="Roboto Condensed" panose="020B0604020202020204" charset="0"/>
              <a:cs typeface="Arial" panose="020B0604020202020204" pitchFamily="34" charset="0"/>
            </a:endParaRPr>
          </a:p>
          <a:p>
            <a:pPr marL="860425" lvl="1" indent="-457200">
              <a:spcBef>
                <a:spcPts val="0"/>
              </a:spcBef>
              <a:spcAft>
                <a:spcPts val="600"/>
              </a:spcAft>
              <a:buFont typeface="+mj-lt"/>
              <a:buAutoNum type="arabicPeriod"/>
            </a:pPr>
            <a:r>
              <a:rPr lang="en-US" sz="2000" dirty="0">
                <a:latin typeface="Roboto Condensed" panose="020B0604020202020204" charset="0"/>
                <a:ea typeface="Roboto Condensed" panose="020B0604020202020204" charset="0"/>
                <a:cs typeface="Arial" panose="020B0604020202020204" pitchFamily="34" charset="0"/>
              </a:rPr>
              <a:t>Timing: redeployment pool and Career Transition Services</a:t>
            </a:r>
          </a:p>
          <a:p>
            <a:pPr marL="860425" lvl="1" indent="-457200">
              <a:spcBef>
                <a:spcPts val="0"/>
              </a:spcBef>
              <a:spcAft>
                <a:spcPts val="600"/>
              </a:spcAft>
              <a:buFont typeface="+mj-lt"/>
              <a:buAutoNum type="arabicPeriod"/>
            </a:pPr>
            <a:r>
              <a:rPr lang="en-US" sz="2000" dirty="0">
                <a:latin typeface="Roboto Condensed" panose="020B0604020202020204" charset="0"/>
                <a:ea typeface="Roboto Condensed" panose="020B0604020202020204" charset="0"/>
                <a:cs typeface="Arial" panose="020B0604020202020204" pitchFamily="34" charset="0"/>
              </a:rPr>
              <a:t>Accepting term positions of 1 year or less</a:t>
            </a:r>
          </a:p>
          <a:p>
            <a:pPr marL="860425" lvl="1" indent="-457200">
              <a:spcBef>
                <a:spcPts val="0"/>
              </a:spcBef>
              <a:spcAft>
                <a:spcPts val="600"/>
              </a:spcAft>
              <a:buFont typeface="+mj-lt"/>
              <a:buAutoNum type="arabicPeriod"/>
            </a:pPr>
            <a:r>
              <a:rPr lang="en-US" sz="2000" dirty="0">
                <a:latin typeface="Roboto Condensed" panose="020B0604020202020204" charset="0"/>
                <a:ea typeface="Roboto Condensed" panose="020B0604020202020204" charset="0"/>
                <a:cs typeface="Arial" panose="020B0604020202020204" pitchFamily="34" charset="0"/>
              </a:rPr>
              <a:t>Accepting term positions greater than 1 year</a:t>
            </a:r>
          </a:p>
          <a:p>
            <a:pPr marL="396875" indent="-396875">
              <a:buFont typeface="+mj-lt"/>
              <a:buAutoNum type="arabicPeriod"/>
            </a:pPr>
            <a:endParaRPr lang="en-US" sz="1600" dirty="0">
              <a:latin typeface="+mn-lt"/>
              <a:cs typeface="Arial" panose="020B0604020202020204" pitchFamily="34" charset="0"/>
            </a:endParaRPr>
          </a:p>
          <a:p>
            <a:pPr marL="574675" lvl="0" indent="-574675">
              <a:spcBef>
                <a:spcPts val="0"/>
              </a:spcBef>
              <a:spcAft>
                <a:spcPts val="600"/>
              </a:spcAft>
              <a:buNone/>
            </a:pPr>
            <a:endParaRPr sz="1400"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Google Shape;248;p17">
            <a:extLst>
              <a:ext uri="{FF2B5EF4-FFF2-40B4-BE49-F238E27FC236}">
                <a16:creationId xmlns:a16="http://schemas.microsoft.com/office/drawing/2014/main" id="{B32EAB0F-8D77-44A1-8ED7-66CCC49B2EA2}"/>
              </a:ext>
            </a:extLst>
          </p:cNvPr>
          <p:cNvSpPr txBox="1">
            <a:spLocks/>
          </p:cNvSpPr>
          <p:nvPr/>
        </p:nvSpPr>
        <p:spPr>
          <a:xfrm rot="20007515">
            <a:off x="153035" y="887923"/>
            <a:ext cx="2530788" cy="7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4000" dirty="0">
                <a:solidFill>
                  <a:schemeClr val="accent1">
                    <a:lumMod val="75000"/>
                  </a:schemeClr>
                </a:solidFill>
              </a:rPr>
              <a:t>Option 1:</a:t>
            </a:r>
            <a:br>
              <a:rPr lang="en-US" sz="4000" dirty="0">
                <a:solidFill>
                  <a:srgbClr val="FF9800"/>
                </a:solidFill>
              </a:rPr>
            </a:br>
            <a:r>
              <a:rPr lang="en-US" sz="4000" dirty="0">
                <a:solidFill>
                  <a:srgbClr val="FF9800"/>
                </a:solidFill>
              </a:rPr>
              <a:t> </a:t>
            </a:r>
          </a:p>
        </p:txBody>
      </p:sp>
    </p:spTree>
    <p:extLst>
      <p:ext uri="{BB962C8B-B14F-4D97-AF65-F5344CB8AC3E}">
        <p14:creationId xmlns:p14="http://schemas.microsoft.com/office/powerpoint/2010/main" val="229655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351950" y="481500"/>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FF9800"/>
                </a:solidFill>
              </a:rPr>
              <a:t> Remain in </a:t>
            </a:r>
            <a:r>
              <a:rPr lang="en-US" sz="4000" dirty="0">
                <a:solidFill>
                  <a:srgbClr val="FF9800"/>
                </a:solidFill>
                <a:sym typeface="Arial"/>
              </a:rPr>
              <a:t>the</a:t>
            </a:r>
            <a:r>
              <a:rPr lang="en-US" sz="4000" dirty="0">
                <a:solidFill>
                  <a:srgbClr val="FF9800"/>
                </a:solidFill>
              </a:rPr>
              <a:t> Pool     </a:t>
            </a:r>
            <a:r>
              <a:rPr lang="en-US" sz="2800" dirty="0">
                <a:solidFill>
                  <a:srgbClr val="FFCE85"/>
                </a:solidFill>
              </a:rPr>
              <a:t>(</a:t>
            </a:r>
            <a:r>
              <a:rPr lang="en-US" sz="2800" dirty="0" err="1">
                <a:solidFill>
                  <a:srgbClr val="FFCE85"/>
                </a:solidFill>
              </a:rPr>
              <a:t>contd</a:t>
            </a:r>
            <a:r>
              <a:rPr lang="en-US" sz="2800" dirty="0">
                <a:solidFill>
                  <a:srgbClr val="FFCE85"/>
                </a:solidFill>
              </a:rPr>
              <a:t>…)</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917464" y="2972655"/>
            <a:ext cx="8069094" cy="784800"/>
          </a:xfrm>
          <a:prstGeom prst="rect">
            <a:avLst/>
          </a:prstGeom>
        </p:spPr>
        <p:txBody>
          <a:bodyPr spcFirstLastPara="1" wrap="square" lIns="91425" tIns="91425" rIns="91425" bIns="91425" anchor="ctr" anchorCtr="0">
            <a:noAutofit/>
          </a:bodyPr>
          <a:lstStyle/>
          <a:p>
            <a:pPr marL="574675" lvl="0" indent="-574675">
              <a:spcBef>
                <a:spcPts val="0"/>
              </a:spcBef>
              <a:spcAft>
                <a:spcPts val="600"/>
              </a:spcAft>
              <a:buFont typeface="+mj-lt"/>
              <a:buAutoNum type="arabicPeriod" startAt="4"/>
            </a:pPr>
            <a:r>
              <a:rPr lang="en-US" sz="2000" dirty="0"/>
              <a:t>Can I opt out of the redeployment pool at anytime?</a:t>
            </a:r>
          </a:p>
          <a:p>
            <a:pPr marL="574675" lvl="0" indent="-574675">
              <a:spcBef>
                <a:spcPts val="0"/>
              </a:spcBef>
              <a:spcAft>
                <a:spcPts val="600"/>
              </a:spcAft>
              <a:buFont typeface="+mj-lt"/>
              <a:buAutoNum type="arabicPeriod" startAt="4"/>
            </a:pPr>
            <a:r>
              <a:rPr lang="en-US" sz="2000" dirty="0"/>
              <a:t>What about my benefits?</a:t>
            </a:r>
          </a:p>
          <a:p>
            <a:pPr marL="574675" lvl="0" indent="-574675">
              <a:spcBef>
                <a:spcPts val="0"/>
              </a:spcBef>
              <a:spcAft>
                <a:spcPts val="600"/>
              </a:spcAft>
              <a:buFont typeface="+mj-lt"/>
              <a:buAutoNum type="arabicPeriod" startAt="4"/>
            </a:pPr>
            <a:r>
              <a:rPr lang="en-US" sz="2000" dirty="0"/>
              <a:t>Do I still qualify for tuition waiver benefits?</a:t>
            </a:r>
          </a:p>
          <a:p>
            <a:pPr marL="574675" lvl="0" indent="-574675">
              <a:spcBef>
                <a:spcPts val="0"/>
              </a:spcBef>
              <a:spcAft>
                <a:spcPts val="600"/>
              </a:spcAft>
              <a:buFont typeface="+mj-lt"/>
              <a:buAutoNum type="arabicPeriod" startAt="4"/>
            </a:pPr>
            <a:r>
              <a:rPr lang="en-US" sz="2000" dirty="0"/>
              <a:t>What happens to my vacation?</a:t>
            </a:r>
            <a:endParaRPr sz="2000"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5" name="Google Shape;248;p17">
            <a:extLst>
              <a:ext uri="{FF2B5EF4-FFF2-40B4-BE49-F238E27FC236}">
                <a16:creationId xmlns:a16="http://schemas.microsoft.com/office/drawing/2014/main" id="{A5B5493E-C69E-4A09-BB7E-75021ADF106D}"/>
              </a:ext>
            </a:extLst>
          </p:cNvPr>
          <p:cNvSpPr txBox="1">
            <a:spLocks/>
          </p:cNvSpPr>
          <p:nvPr/>
        </p:nvSpPr>
        <p:spPr>
          <a:xfrm rot="20007515">
            <a:off x="153036" y="950974"/>
            <a:ext cx="2530788" cy="7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4000" dirty="0">
                <a:solidFill>
                  <a:schemeClr val="accent1">
                    <a:lumMod val="75000"/>
                  </a:schemeClr>
                </a:solidFill>
              </a:rPr>
              <a:t>Option 1:</a:t>
            </a:r>
            <a:br>
              <a:rPr lang="en-US" sz="4000" dirty="0">
                <a:solidFill>
                  <a:srgbClr val="FF9800"/>
                </a:solidFill>
              </a:rPr>
            </a:br>
            <a:r>
              <a:rPr lang="en-US" sz="4000" dirty="0">
                <a:solidFill>
                  <a:srgbClr val="FF9800"/>
                </a:solidFill>
              </a:rPr>
              <a:t> </a:t>
            </a:r>
            <a:r>
              <a:rPr lang="en-US" sz="1600" b="0" dirty="0">
                <a:solidFill>
                  <a:srgbClr val="263248"/>
                </a:solidFill>
                <a:latin typeface="Roboto Condensed Light"/>
                <a:ea typeface="Roboto Condensed Light"/>
                <a:cs typeface="Arial" panose="020B0604020202020204" pitchFamily="34" charset="0"/>
                <a:sym typeface="Roboto Condensed Light"/>
              </a:rPr>
              <a:t>`</a:t>
            </a:r>
            <a:endParaRPr lang="en-US" sz="4000" dirty="0">
              <a:solidFill>
                <a:srgbClr val="FF9800"/>
              </a:solidFill>
            </a:endParaRPr>
          </a:p>
        </p:txBody>
      </p:sp>
    </p:spTree>
    <p:extLst>
      <p:ext uri="{BB962C8B-B14F-4D97-AF65-F5344CB8AC3E}">
        <p14:creationId xmlns:p14="http://schemas.microsoft.com/office/powerpoint/2010/main" val="61500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339439" y="-11098"/>
            <a:ext cx="7394833" cy="146887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sz="4000" dirty="0">
                <a:solidFill>
                  <a:srgbClr val="FF9800"/>
                </a:solidFill>
              </a:rPr>
            </a:br>
            <a:r>
              <a:rPr lang="en-US" sz="4000" dirty="0">
                <a:solidFill>
                  <a:srgbClr val="FF9800"/>
                </a:solidFill>
              </a:rPr>
              <a:t>Taking the </a:t>
            </a:r>
            <a:r>
              <a:rPr lang="en-US" sz="4000" dirty="0">
                <a:solidFill>
                  <a:srgbClr val="FF9800"/>
                </a:solidFill>
                <a:sym typeface="Arial"/>
              </a:rPr>
              <a:t>Severance</a:t>
            </a:r>
            <a:r>
              <a:rPr lang="en-US" sz="4000" dirty="0">
                <a:solidFill>
                  <a:srgbClr val="FF9800"/>
                </a:solidFill>
              </a:rPr>
              <a:t> Package</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997716" y="2883646"/>
            <a:ext cx="6293966" cy="784800"/>
          </a:xfrm>
          <a:prstGeom prst="rect">
            <a:avLst/>
          </a:prstGeom>
        </p:spPr>
        <p:txBody>
          <a:bodyPr spcFirstLastPara="1" wrap="square" lIns="91425" tIns="91425" rIns="91425" bIns="91425" anchor="ctr" anchorCtr="0">
            <a:noAutofit/>
          </a:bodyPr>
          <a:lstStyle/>
          <a:p>
            <a:pPr marL="482600" indent="-342900">
              <a:spcAft>
                <a:spcPts val="600"/>
              </a:spcAft>
              <a:buFont typeface="+mj-lt"/>
              <a:buAutoNum type="arabicPeriod"/>
            </a:pPr>
            <a:r>
              <a:rPr lang="en-US" sz="1600" dirty="0"/>
              <a:t>Enhanced severance vs Regular Severance</a:t>
            </a:r>
          </a:p>
          <a:p>
            <a:pPr marL="482600" indent="-342900">
              <a:spcAft>
                <a:spcPts val="600"/>
              </a:spcAft>
              <a:buFont typeface="+mj-lt"/>
              <a:buAutoNum type="arabicPeriod"/>
            </a:pPr>
            <a:r>
              <a:rPr lang="en-US" sz="1600" dirty="0"/>
              <a:t>Career Transition Services</a:t>
            </a:r>
          </a:p>
          <a:p>
            <a:pPr marL="482600" indent="-342900">
              <a:spcAft>
                <a:spcPts val="600"/>
              </a:spcAft>
              <a:buFont typeface="+mj-lt"/>
              <a:buAutoNum type="arabicPeriod"/>
            </a:pPr>
            <a:r>
              <a:rPr lang="en-US" sz="1600" dirty="0"/>
              <a:t>Can I apply to the University again?</a:t>
            </a:r>
            <a:endParaRPr sz="1600"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248;p17">
            <a:extLst>
              <a:ext uri="{FF2B5EF4-FFF2-40B4-BE49-F238E27FC236}">
                <a16:creationId xmlns:a16="http://schemas.microsoft.com/office/drawing/2014/main" id="{8E1F29CB-E2CD-4839-974C-1D21ECE15B30}"/>
              </a:ext>
            </a:extLst>
          </p:cNvPr>
          <p:cNvSpPr txBox="1">
            <a:spLocks/>
          </p:cNvSpPr>
          <p:nvPr/>
        </p:nvSpPr>
        <p:spPr>
          <a:xfrm rot="20007515">
            <a:off x="171275" y="1242769"/>
            <a:ext cx="2155443" cy="565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4000" dirty="0">
                <a:solidFill>
                  <a:schemeClr val="accent1">
                    <a:lumMod val="75000"/>
                  </a:schemeClr>
                </a:solidFill>
              </a:rPr>
              <a:t>Option 2:</a:t>
            </a:r>
            <a:br>
              <a:rPr lang="en-US" sz="4000" dirty="0">
                <a:solidFill>
                  <a:srgbClr val="FF9800"/>
                </a:solidFill>
              </a:rPr>
            </a:br>
            <a:r>
              <a:rPr lang="en-US" sz="4000" dirty="0">
                <a:solidFill>
                  <a:srgbClr val="FF9800"/>
                </a:solidFill>
              </a:rPr>
              <a:t> </a:t>
            </a:r>
          </a:p>
        </p:txBody>
      </p:sp>
      <p:sp>
        <p:nvSpPr>
          <p:cNvPr id="3" name="TextBox 2">
            <a:extLst>
              <a:ext uri="{FF2B5EF4-FFF2-40B4-BE49-F238E27FC236}">
                <a16:creationId xmlns:a16="http://schemas.microsoft.com/office/drawing/2014/main" id="{532269DC-73EE-486B-B493-7B221754B423}"/>
              </a:ext>
            </a:extLst>
          </p:cNvPr>
          <p:cNvSpPr txBox="1"/>
          <p:nvPr/>
        </p:nvSpPr>
        <p:spPr>
          <a:xfrm>
            <a:off x="6491818" y="1110497"/>
            <a:ext cx="2375043" cy="307777"/>
          </a:xfrm>
          <a:prstGeom prst="rect">
            <a:avLst/>
          </a:prstGeom>
          <a:noFill/>
        </p:spPr>
        <p:txBody>
          <a:bodyPr wrap="square" rtlCol="0">
            <a:spAutoFit/>
          </a:bodyPr>
          <a:lstStyle/>
          <a:p>
            <a:pPr algn="r"/>
            <a:r>
              <a:rPr lang="en-US" dirty="0">
                <a:solidFill>
                  <a:schemeClr val="accent4">
                    <a:lumMod val="50000"/>
                  </a:schemeClr>
                </a:solidFill>
              </a:rPr>
              <a:t>Article 12:10a; Schedule "I" </a:t>
            </a:r>
          </a:p>
        </p:txBody>
      </p:sp>
      <p:pic>
        <p:nvPicPr>
          <p:cNvPr id="4" name="Picture 3" descr="A close up of a logo&#10;&#10;Description automatically generated">
            <a:extLst>
              <a:ext uri="{FF2B5EF4-FFF2-40B4-BE49-F238E27FC236}">
                <a16:creationId xmlns:a16="http://schemas.microsoft.com/office/drawing/2014/main" id="{194B42E0-8C33-4483-8A32-2841822F6E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30358" y="2025552"/>
            <a:ext cx="2250172" cy="2250172"/>
          </a:xfrm>
          <a:prstGeom prst="rect">
            <a:avLst/>
          </a:prstGeom>
        </p:spPr>
      </p:pic>
    </p:spTree>
    <p:extLst>
      <p:ext uri="{BB962C8B-B14F-4D97-AF65-F5344CB8AC3E}">
        <p14:creationId xmlns:p14="http://schemas.microsoft.com/office/powerpoint/2010/main" val="41986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587310" y="377588"/>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SEVER</a:t>
            </a:r>
            <a:r>
              <a:rPr lang="en-US" dirty="0"/>
              <a:t>A</a:t>
            </a:r>
            <a:r>
              <a:rPr lang="en" dirty="0"/>
              <a:t>NCE SCHEDULE</a:t>
            </a:r>
            <a:endParaRPr dirty="0"/>
          </a:p>
        </p:txBody>
      </p:sp>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344" name="Google Shape;344;p23"/>
          <p:cNvGrpSpPr/>
          <p:nvPr/>
        </p:nvGrpSpPr>
        <p:grpSpPr>
          <a:xfrm>
            <a:off x="307844" y="634299"/>
            <a:ext cx="318264" cy="282756"/>
            <a:chOff x="5292575" y="3681900"/>
            <a:chExt cx="420150" cy="373275"/>
          </a:xfrm>
        </p:grpSpPr>
        <p:sp>
          <p:nvSpPr>
            <p:cNvPr id="345" name="Google Shape;345;p23"/>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descr="A screenshot of a cell phone&#10;&#10;Description automatically generated">
            <a:extLst>
              <a:ext uri="{FF2B5EF4-FFF2-40B4-BE49-F238E27FC236}">
                <a16:creationId xmlns:a16="http://schemas.microsoft.com/office/drawing/2014/main" id="{9B4135CA-209C-4EE9-A956-AC011252A25C}"/>
              </a:ext>
            </a:extLst>
          </p:cNvPr>
          <p:cNvPicPr>
            <a:picLocks noChangeAspect="1"/>
          </p:cNvPicPr>
          <p:nvPr/>
        </p:nvPicPr>
        <p:blipFill rotWithShape="1">
          <a:blip r:embed="rId3"/>
          <a:srcRect l="13378" t="14789" r="12243" b="12381"/>
          <a:stretch/>
        </p:blipFill>
        <p:spPr>
          <a:xfrm>
            <a:off x="3116424" y="1"/>
            <a:ext cx="4059126"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506329" y="74170"/>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sz="4000" dirty="0">
                <a:solidFill>
                  <a:srgbClr val="FF9800"/>
                </a:solidFill>
              </a:rPr>
            </a:br>
            <a:r>
              <a:rPr lang="en-US" sz="4000" dirty="0">
                <a:solidFill>
                  <a:srgbClr val="FF9800"/>
                </a:solidFill>
              </a:rPr>
              <a:t>More on Benefits</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3566395" y="2179350"/>
            <a:ext cx="5087816" cy="784800"/>
          </a:xfrm>
          <a:prstGeom prst="rect">
            <a:avLst/>
          </a:prstGeom>
        </p:spPr>
        <p:txBody>
          <a:bodyPr spcFirstLastPara="1" wrap="square" lIns="91425" tIns="91425" rIns="91425" bIns="91425" anchor="ctr" anchorCtr="0">
            <a:noAutofit/>
          </a:bodyPr>
          <a:lstStyle/>
          <a:p>
            <a:pPr marL="482600" indent="-342900">
              <a:buFont typeface="+mj-lt"/>
              <a:buAutoNum type="arabicPeriod"/>
            </a:pPr>
            <a:r>
              <a:rPr lang="en-US" sz="2000" dirty="0">
                <a:latin typeface="Roboto Condensed" panose="020B0604020202020204" charset="0"/>
                <a:ea typeface="Roboto Condensed" panose="020B0604020202020204" charset="0"/>
              </a:rPr>
              <a:t>How long can I continue with U of T benefits?</a:t>
            </a:r>
          </a:p>
          <a:p>
            <a:pPr marL="482600" indent="-342900">
              <a:buFont typeface="+mj-lt"/>
              <a:buAutoNum type="arabicPeriod"/>
            </a:pPr>
            <a:r>
              <a:rPr lang="en-US" sz="2000" dirty="0">
                <a:latin typeface="Roboto Condensed" panose="020B0604020202020204" charset="0"/>
                <a:ea typeface="Roboto Condensed" panose="020B0604020202020204" charset="0"/>
              </a:rPr>
              <a:t>What happens if I take the enhanced severance package</a:t>
            </a:r>
            <a:r>
              <a:rPr lang="en-US" sz="1600" dirty="0"/>
              <a:t>?</a:t>
            </a:r>
            <a:endParaRPr sz="1600"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5" name="Picture 4">
            <a:extLst>
              <a:ext uri="{FF2B5EF4-FFF2-40B4-BE49-F238E27FC236}">
                <a16:creationId xmlns:a16="http://schemas.microsoft.com/office/drawing/2014/main" id="{C3E31B74-7585-47C2-9B8C-915EB4EE00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2006" y="1659420"/>
            <a:ext cx="3412148" cy="2274765"/>
          </a:xfrm>
          <a:prstGeom prst="rect">
            <a:avLst/>
          </a:prstGeom>
        </p:spPr>
      </p:pic>
    </p:spTree>
    <p:extLst>
      <p:ext uri="{BB962C8B-B14F-4D97-AF65-F5344CB8AC3E}">
        <p14:creationId xmlns:p14="http://schemas.microsoft.com/office/powerpoint/2010/main" val="113146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506329" y="74170"/>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sz="4000" dirty="0">
                <a:solidFill>
                  <a:srgbClr val="FF9800"/>
                </a:solidFill>
              </a:rPr>
            </a:br>
            <a:r>
              <a:rPr lang="en-US" sz="4000" dirty="0">
                <a:solidFill>
                  <a:srgbClr val="FF9800"/>
                </a:solidFill>
              </a:rPr>
              <a:t>Early Retirement </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819570" y="2302690"/>
            <a:ext cx="5087816" cy="784800"/>
          </a:xfrm>
          <a:prstGeom prst="rect">
            <a:avLst/>
          </a:prstGeom>
        </p:spPr>
        <p:txBody>
          <a:bodyPr spcFirstLastPara="1" wrap="square" lIns="91425" tIns="91425" rIns="91425" bIns="91425" anchor="ctr" anchorCtr="0">
            <a:noAutofit/>
          </a:bodyPr>
          <a:lstStyle/>
          <a:p>
            <a:pPr marL="482600" indent="-342900">
              <a:spcAft>
                <a:spcPts val="600"/>
              </a:spcAft>
              <a:buFont typeface="+mj-lt"/>
              <a:buAutoNum type="arabicPeriod"/>
            </a:pPr>
            <a:r>
              <a:rPr lang="en-US" sz="2000" dirty="0">
                <a:latin typeface="Roboto Condensed" panose="020B0604020202020204" charset="0"/>
                <a:ea typeface="Roboto Condensed" panose="020B0604020202020204" charset="0"/>
              </a:rPr>
              <a:t>Am I eligible for early retirement?</a:t>
            </a:r>
          </a:p>
          <a:p>
            <a:pPr marL="482600" indent="-342900">
              <a:spcAft>
                <a:spcPts val="600"/>
              </a:spcAft>
              <a:buFont typeface="+mj-lt"/>
              <a:buAutoNum type="arabicPeriod"/>
            </a:pPr>
            <a:r>
              <a:rPr lang="en-US" sz="2000" dirty="0">
                <a:latin typeface="Roboto Condensed" panose="020B0604020202020204" charset="0"/>
                <a:ea typeface="Roboto Condensed" panose="020B0604020202020204" charset="0"/>
              </a:rPr>
              <a:t>What are Grow-in rights?</a:t>
            </a:r>
          </a:p>
          <a:p>
            <a:pPr marL="482600" indent="-342900">
              <a:buFont typeface="+mj-lt"/>
              <a:buAutoNum type="arabicPeriod"/>
            </a:pPr>
            <a:endParaRPr lang="en-US" sz="2000" dirty="0">
              <a:latin typeface="Roboto Condensed" panose="020B0604020202020204" charset="0"/>
              <a:ea typeface="Roboto Condensed" panose="020B0604020202020204" charset="0"/>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3" name="Picture 2" descr="A close up of a device&#10;&#10;Description automatically generated">
            <a:extLst>
              <a:ext uri="{FF2B5EF4-FFF2-40B4-BE49-F238E27FC236}">
                <a16:creationId xmlns:a16="http://schemas.microsoft.com/office/drawing/2014/main" id="{CA2FB23C-A76F-4969-B16D-C2F2998EB1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39104" y="720274"/>
            <a:ext cx="2293326" cy="3435937"/>
          </a:xfrm>
          <a:prstGeom prst="rect">
            <a:avLst/>
          </a:prstGeom>
        </p:spPr>
      </p:pic>
    </p:spTree>
    <p:extLst>
      <p:ext uri="{BB962C8B-B14F-4D97-AF65-F5344CB8AC3E}">
        <p14:creationId xmlns:p14="http://schemas.microsoft.com/office/powerpoint/2010/main" val="43984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Organizational Change Flow Chart</a:t>
            </a:r>
            <a:endParaRPr dirty="0"/>
          </a:p>
        </p:txBody>
      </p:sp>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25" name="Google Shape;325;p22"/>
          <p:cNvGrpSpPr/>
          <p:nvPr/>
        </p:nvGrpSpPr>
        <p:grpSpPr>
          <a:xfrm>
            <a:off x="263101" y="580106"/>
            <a:ext cx="407743" cy="391135"/>
            <a:chOff x="5233525" y="4954450"/>
            <a:chExt cx="538275" cy="516350"/>
          </a:xfrm>
        </p:grpSpPr>
        <p:sp>
          <p:nvSpPr>
            <p:cNvPr id="326" name="Google Shape;326;p2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screenshot of a social media post&#10;&#10;Description automatically generated">
            <a:extLst>
              <a:ext uri="{FF2B5EF4-FFF2-40B4-BE49-F238E27FC236}">
                <a16:creationId xmlns:a16="http://schemas.microsoft.com/office/drawing/2014/main" id="{B20CE08C-057F-4F62-93E6-2768E54DD90E}"/>
              </a:ext>
            </a:extLst>
          </p:cNvPr>
          <p:cNvPicPr>
            <a:picLocks noChangeAspect="1"/>
          </p:cNvPicPr>
          <p:nvPr/>
        </p:nvPicPr>
        <p:blipFill>
          <a:blip r:embed="rId3"/>
          <a:stretch>
            <a:fillRect/>
          </a:stretch>
        </p:blipFill>
        <p:spPr>
          <a:xfrm>
            <a:off x="0" y="1168926"/>
            <a:ext cx="6839726" cy="4137668"/>
          </a:xfrm>
          <a:prstGeom prst="rect">
            <a:avLst/>
          </a:prstGeom>
        </p:spPr>
      </p:pic>
      <p:sp>
        <p:nvSpPr>
          <p:cNvPr id="322" name="Google Shape;322;p22"/>
          <p:cNvSpPr/>
          <p:nvPr/>
        </p:nvSpPr>
        <p:spPr>
          <a:xfrm>
            <a:off x="6757200" y="0"/>
            <a:ext cx="2386800" cy="2386800"/>
          </a:xfrm>
          <a:prstGeom prst="diamond">
            <a:avLst/>
          </a:prstGeom>
          <a:solidFill>
            <a:srgbClr val="C7D3E6"/>
          </a:solidFill>
          <a:ln w="38100" cap="flat" cmpd="sng">
            <a:solidFill>
              <a:srgbClr val="92A8C8"/>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263248"/>
                </a:solidFill>
                <a:latin typeface="Roboto Condensed"/>
                <a:ea typeface="Roboto Condensed"/>
                <a:cs typeface="Roboto Condensed"/>
                <a:sym typeface="Roboto Condensed"/>
              </a:rPr>
              <a:t>First 6 weeks</a:t>
            </a:r>
            <a:endParaRPr sz="2000" dirty="0">
              <a:solidFill>
                <a:srgbClr val="263248"/>
              </a:solidFill>
              <a:latin typeface="Roboto Condensed"/>
              <a:ea typeface="Roboto Condensed"/>
              <a:cs typeface="Roboto Condensed"/>
              <a:sym typeface="Roboto Condensed"/>
            </a:endParaRPr>
          </a:p>
        </p:txBody>
      </p:sp>
      <p:sp>
        <p:nvSpPr>
          <p:cNvPr id="324" name="Google Shape;324;p22"/>
          <p:cNvSpPr/>
          <p:nvPr/>
        </p:nvSpPr>
        <p:spPr>
          <a:xfrm>
            <a:off x="6757200" y="191400"/>
            <a:ext cx="2386800" cy="2386800"/>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D26F00"/>
              </a:solidFill>
              <a:latin typeface="Roboto Condensed"/>
              <a:ea typeface="Roboto Condensed"/>
              <a:cs typeface="Roboto Condensed"/>
              <a:sym typeface="Roboto Condensed"/>
            </a:endParaRPr>
          </a:p>
        </p:txBody>
      </p:sp>
      <p:sp>
        <p:nvSpPr>
          <p:cNvPr id="19" name="Google Shape;320;p22">
            <a:extLst>
              <a:ext uri="{FF2B5EF4-FFF2-40B4-BE49-F238E27FC236}">
                <a16:creationId xmlns:a16="http://schemas.microsoft.com/office/drawing/2014/main" id="{BD39D82D-9D0E-404F-8267-D86E98CE15C4}"/>
              </a:ext>
            </a:extLst>
          </p:cNvPr>
          <p:cNvSpPr txBox="1">
            <a:spLocks/>
          </p:cNvSpPr>
          <p:nvPr/>
        </p:nvSpPr>
        <p:spPr>
          <a:xfrm rot="16200000">
            <a:off x="-56366" y="2854660"/>
            <a:ext cx="2153258"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marR="0" lvl="1"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2pPr>
            <a:lvl3pPr marR="0" lvl="2"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3pPr>
            <a:lvl4pPr marR="0" lvl="3"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4pPr>
            <a:lvl5pPr marR="0" lvl="4"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5pPr>
            <a:lvl6pPr marR="0" lvl="5"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6pPr>
            <a:lvl7pPr marR="0" lvl="6"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7pPr>
            <a:lvl8pPr marR="0" lvl="7"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8pPr>
            <a:lvl9pPr marR="0" lvl="8" algn="l" rtl="0">
              <a:lnSpc>
                <a:spcPct val="100000"/>
              </a:lnSpc>
              <a:spcBef>
                <a:spcPts val="0"/>
              </a:spcBef>
              <a:spcAft>
                <a:spcPts val="0"/>
              </a:spcAft>
              <a:buClr>
                <a:srgbClr val="FFFFFF"/>
              </a:buClr>
              <a:buSzPts val="2000"/>
              <a:buFont typeface="Roboto Condensed"/>
              <a:buNone/>
              <a:defRPr sz="2000" b="1" i="0" u="none" strike="noStrike" cap="none">
                <a:solidFill>
                  <a:srgbClr val="FFFFFF"/>
                </a:solidFill>
                <a:latin typeface="Roboto Condensed"/>
                <a:ea typeface="Roboto Condensed"/>
                <a:cs typeface="Roboto Condensed"/>
                <a:sym typeface="Roboto Condensed"/>
              </a:defRPr>
            </a:lvl9pPr>
          </a:lstStyle>
          <a:p>
            <a:r>
              <a:rPr lang="en-US" sz="1100" dirty="0">
                <a:solidFill>
                  <a:schemeClr val="tx1"/>
                </a:solidFill>
              </a:rPr>
              <a:t>Notice or Organizational Change</a:t>
            </a:r>
          </a:p>
        </p:txBody>
      </p:sp>
    </p:spTree>
    <p:extLst>
      <p:ext uri="{BB962C8B-B14F-4D97-AF65-F5344CB8AC3E}">
        <p14:creationId xmlns:p14="http://schemas.microsoft.com/office/powerpoint/2010/main" val="47888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Org Change Flow Chart</a:t>
            </a:r>
            <a:endParaRPr dirty="0"/>
          </a:p>
        </p:txBody>
      </p:sp>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325" name="Google Shape;325;p22"/>
          <p:cNvGrpSpPr/>
          <p:nvPr/>
        </p:nvGrpSpPr>
        <p:grpSpPr>
          <a:xfrm>
            <a:off x="263101" y="580106"/>
            <a:ext cx="407743" cy="391135"/>
            <a:chOff x="5233525" y="4954450"/>
            <a:chExt cx="538275" cy="516350"/>
          </a:xfrm>
        </p:grpSpPr>
        <p:sp>
          <p:nvSpPr>
            <p:cNvPr id="326" name="Google Shape;326;p2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2"/>
          <p:cNvSpPr/>
          <p:nvPr/>
        </p:nvSpPr>
        <p:spPr>
          <a:xfrm>
            <a:off x="251950" y="1571585"/>
            <a:ext cx="2386800" cy="2386800"/>
          </a:xfrm>
          <a:prstGeom prst="diamond">
            <a:avLst/>
          </a:prstGeom>
          <a:solidFill>
            <a:srgbClr val="C7D3E6"/>
          </a:solidFill>
          <a:ln w="38100" cap="flat" cmpd="sng">
            <a:solidFill>
              <a:srgbClr val="92A8C8"/>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263248"/>
                </a:solidFill>
                <a:latin typeface="Roboto Condensed"/>
                <a:ea typeface="Roboto Condensed"/>
                <a:cs typeface="Roboto Condensed"/>
                <a:sym typeface="Roboto Condensed"/>
              </a:rPr>
              <a:t>Next 12 weeks</a:t>
            </a:r>
            <a:endParaRPr sz="2000" dirty="0">
              <a:solidFill>
                <a:srgbClr val="263248"/>
              </a:solidFill>
              <a:latin typeface="Roboto Condensed"/>
              <a:ea typeface="Roboto Condensed"/>
              <a:cs typeface="Roboto Condensed"/>
              <a:sym typeface="Roboto Condensed"/>
            </a:endParaRPr>
          </a:p>
        </p:txBody>
      </p:sp>
      <p:sp>
        <p:nvSpPr>
          <p:cNvPr id="324" name="Google Shape;324;p22"/>
          <p:cNvSpPr/>
          <p:nvPr/>
        </p:nvSpPr>
        <p:spPr>
          <a:xfrm>
            <a:off x="152458" y="1605256"/>
            <a:ext cx="2386800" cy="2386800"/>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D26F00"/>
              </a:solidFill>
              <a:latin typeface="Roboto Condensed"/>
              <a:ea typeface="Roboto Condensed"/>
              <a:cs typeface="Roboto Condensed"/>
              <a:sym typeface="Roboto Condensed"/>
            </a:endParaRPr>
          </a:p>
        </p:txBody>
      </p:sp>
      <p:pic>
        <p:nvPicPr>
          <p:cNvPr id="3" name="Picture 2" descr="A screenshot of text&#10;&#10;Description automatically generated">
            <a:extLst>
              <a:ext uri="{FF2B5EF4-FFF2-40B4-BE49-F238E27FC236}">
                <a16:creationId xmlns:a16="http://schemas.microsoft.com/office/drawing/2014/main" id="{1AA3D59C-CE65-4EEE-A7C0-4DEB9595A656}"/>
              </a:ext>
            </a:extLst>
          </p:cNvPr>
          <p:cNvPicPr>
            <a:picLocks noChangeAspect="1"/>
          </p:cNvPicPr>
          <p:nvPr/>
        </p:nvPicPr>
        <p:blipFill>
          <a:blip r:embed="rId3"/>
          <a:stretch>
            <a:fillRect/>
          </a:stretch>
        </p:blipFill>
        <p:spPr>
          <a:xfrm>
            <a:off x="3815106" y="-11421"/>
            <a:ext cx="5401083" cy="5154921"/>
          </a:xfrm>
          <a:prstGeom prst="rect">
            <a:avLst/>
          </a:prstGeom>
        </p:spPr>
      </p:pic>
      <p:sp>
        <p:nvSpPr>
          <p:cNvPr id="4" name="Rectangle 3">
            <a:extLst>
              <a:ext uri="{FF2B5EF4-FFF2-40B4-BE49-F238E27FC236}">
                <a16:creationId xmlns:a16="http://schemas.microsoft.com/office/drawing/2014/main" id="{3206EC3C-8961-4EB7-889D-5BF3E6C01462}"/>
              </a:ext>
            </a:extLst>
          </p:cNvPr>
          <p:cNvSpPr/>
          <p:nvPr/>
        </p:nvSpPr>
        <p:spPr>
          <a:xfrm>
            <a:off x="4025590" y="-17810"/>
            <a:ext cx="2274849" cy="154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9984573-51B6-4CF9-86AD-19F5D9BEFF94}"/>
              </a:ext>
            </a:extLst>
          </p:cNvPr>
          <p:cNvSpPr/>
          <p:nvPr/>
        </p:nvSpPr>
        <p:spPr>
          <a:xfrm rot="16200000">
            <a:off x="3145610" y="1869742"/>
            <a:ext cx="3215945" cy="261610"/>
          </a:xfrm>
          <a:prstGeom prst="rect">
            <a:avLst/>
          </a:prstGeom>
        </p:spPr>
        <p:txBody>
          <a:bodyPr wrap="none">
            <a:spAutoFit/>
          </a:bodyPr>
          <a:lstStyle/>
          <a:p>
            <a:r>
              <a:rPr lang="en-US" sz="1100" dirty="0">
                <a:solidFill>
                  <a:schemeClr val="tx1"/>
                </a:solidFill>
              </a:rPr>
              <a:t>Working notice of the elimination of your position</a:t>
            </a:r>
          </a:p>
        </p:txBody>
      </p:sp>
    </p:spTree>
    <p:extLst>
      <p:ext uri="{BB962C8B-B14F-4D97-AF65-F5344CB8AC3E}">
        <p14:creationId xmlns:p14="http://schemas.microsoft.com/office/powerpoint/2010/main" val="150659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506329" y="74170"/>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sz="4000" dirty="0">
                <a:solidFill>
                  <a:srgbClr val="FF9800"/>
                </a:solidFill>
              </a:rPr>
            </a:br>
            <a:r>
              <a:rPr lang="en-US" sz="4000" dirty="0">
                <a:solidFill>
                  <a:srgbClr val="FF9800"/>
                </a:solidFill>
              </a:rPr>
              <a:t>Grievance?</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605081" y="2514244"/>
            <a:ext cx="5087816" cy="784800"/>
          </a:xfrm>
          <a:prstGeom prst="rect">
            <a:avLst/>
          </a:prstGeom>
        </p:spPr>
        <p:txBody>
          <a:bodyPr spcFirstLastPara="1" wrap="square" lIns="91425" tIns="91425" rIns="91425" bIns="91425" anchor="ctr" anchorCtr="0">
            <a:noAutofit/>
          </a:bodyPr>
          <a:lstStyle/>
          <a:p>
            <a:pPr marL="139700" indent="0">
              <a:spcAft>
                <a:spcPts val="600"/>
              </a:spcAft>
              <a:buNone/>
            </a:pPr>
            <a:r>
              <a:rPr lang="en-US" sz="2000" dirty="0">
                <a:latin typeface="Roboto Condensed" panose="020B0604020202020204" charset="0"/>
                <a:ea typeface="Roboto Condensed" panose="020B0604020202020204" charset="0"/>
              </a:rPr>
              <a:t>When should you file an improper Org Change Grievance?</a:t>
            </a:r>
          </a:p>
          <a:p>
            <a:pPr marL="596900" indent="-457200">
              <a:spcAft>
                <a:spcPts val="600"/>
              </a:spcAft>
              <a:buFont typeface="+mj-lt"/>
              <a:buAutoNum type="arabicPeriod"/>
            </a:pPr>
            <a:r>
              <a:rPr lang="en-US" sz="2000" dirty="0">
                <a:latin typeface="Roboto Condensed" panose="020B0604020202020204" charset="0"/>
                <a:ea typeface="Roboto Condensed" panose="020B0604020202020204" charset="0"/>
              </a:rPr>
              <a:t>If there is evidence the work is being contracted out</a:t>
            </a:r>
          </a:p>
          <a:p>
            <a:pPr marL="596900" indent="-457200">
              <a:spcAft>
                <a:spcPts val="600"/>
              </a:spcAft>
              <a:buFont typeface="+mj-lt"/>
              <a:buAutoNum type="arabicPeriod"/>
            </a:pPr>
            <a:r>
              <a:rPr lang="en-US" sz="2000" dirty="0">
                <a:latin typeface="Roboto Condensed" panose="020B0604020202020204" charset="0"/>
                <a:ea typeface="Roboto Condensed" panose="020B0604020202020204" charset="0"/>
              </a:rPr>
              <a:t>If the org change and lay off procedures in the CBA are not followed</a:t>
            </a:r>
          </a:p>
          <a:p>
            <a:pPr marL="596900" indent="-457200">
              <a:spcAft>
                <a:spcPts val="600"/>
              </a:spcAft>
              <a:buFont typeface="+mj-lt"/>
              <a:buAutoNum type="arabicPeriod"/>
            </a:pPr>
            <a:r>
              <a:rPr lang="en-US" sz="2000" dirty="0">
                <a:latin typeface="Roboto Condensed" panose="020B0604020202020204" charset="0"/>
                <a:ea typeface="Roboto Condensed" panose="020B0604020202020204" charset="0"/>
              </a:rPr>
              <a:t>If the circumstances justifying the lay off changes</a:t>
            </a:r>
          </a:p>
          <a:p>
            <a:pPr marL="482600" indent="-342900">
              <a:buFont typeface="+mj-lt"/>
              <a:buAutoNum type="arabicPeriod"/>
            </a:pPr>
            <a:endParaRPr lang="en-US" sz="2000" dirty="0">
              <a:latin typeface="Roboto Condensed" panose="020B0604020202020204" charset="0"/>
              <a:ea typeface="Roboto Condensed" panose="020B0604020202020204" charset="0"/>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 name="Picture 1">
            <a:extLst>
              <a:ext uri="{FF2B5EF4-FFF2-40B4-BE49-F238E27FC236}">
                <a16:creationId xmlns:a16="http://schemas.microsoft.com/office/drawing/2014/main" id="{5CD345D2-E199-46D4-9E4A-D8F540976E5A}"/>
              </a:ext>
            </a:extLst>
          </p:cNvPr>
          <p:cNvPicPr>
            <a:picLocks noChangeAspect="1"/>
          </p:cNvPicPr>
          <p:nvPr/>
        </p:nvPicPr>
        <p:blipFill>
          <a:blip r:embed="rId3"/>
          <a:stretch>
            <a:fillRect/>
          </a:stretch>
        </p:blipFill>
        <p:spPr>
          <a:xfrm>
            <a:off x="5580270" y="506589"/>
            <a:ext cx="3390900" cy="3265311"/>
          </a:xfrm>
          <a:prstGeom prst="rect">
            <a:avLst/>
          </a:prstGeom>
        </p:spPr>
      </p:pic>
    </p:spTree>
    <p:extLst>
      <p:ext uri="{BB962C8B-B14F-4D97-AF65-F5344CB8AC3E}">
        <p14:creationId xmlns:p14="http://schemas.microsoft.com/office/powerpoint/2010/main" val="279504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506329" y="74170"/>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US" sz="4000" dirty="0">
                <a:solidFill>
                  <a:srgbClr val="FF9800"/>
                </a:solidFill>
              </a:rPr>
            </a:br>
            <a:r>
              <a:rPr lang="en-US" sz="4000" dirty="0">
                <a:solidFill>
                  <a:srgbClr val="FF9800"/>
                </a:solidFill>
              </a:rPr>
              <a:t>Other Supports</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3994027" y="1659022"/>
            <a:ext cx="5087816" cy="1515125"/>
          </a:xfrm>
          <a:prstGeom prst="rect">
            <a:avLst/>
          </a:prstGeom>
        </p:spPr>
        <p:txBody>
          <a:bodyPr spcFirstLastPara="1" wrap="square" lIns="91425" tIns="91425" rIns="91425" bIns="91425" anchor="ctr" anchorCtr="0">
            <a:noAutofit/>
          </a:bodyPr>
          <a:lstStyle/>
          <a:p>
            <a:pPr>
              <a:spcBef>
                <a:spcPct val="0"/>
              </a:spcBef>
              <a:buFontTx/>
              <a:buNone/>
            </a:pPr>
            <a:endParaRPr lang="en-US" sz="2000" dirty="0">
              <a:latin typeface="Roboto Condensed" panose="020B0604020202020204" charset="0"/>
              <a:ea typeface="Roboto Condensed" panose="020B0604020202020204" charset="0"/>
            </a:endParaRPr>
          </a:p>
          <a:p>
            <a:pPr>
              <a:spcBef>
                <a:spcPct val="0"/>
              </a:spcBef>
              <a:buFontTx/>
              <a:buNone/>
            </a:pPr>
            <a:endParaRPr lang="en-US" sz="2000" dirty="0">
              <a:latin typeface="Roboto Condensed" panose="020B0604020202020204" charset="0"/>
              <a:ea typeface="Roboto Condensed" panose="020B0604020202020204" charset="0"/>
            </a:endParaRPr>
          </a:p>
          <a:p>
            <a:pPr>
              <a:spcBef>
                <a:spcPct val="0"/>
              </a:spcBef>
              <a:buFontTx/>
              <a:buNone/>
            </a:pPr>
            <a:endParaRPr lang="en-US" sz="2000" dirty="0">
              <a:latin typeface="Roboto Condensed" panose="020B0604020202020204" charset="0"/>
              <a:ea typeface="Roboto Condensed" panose="020B0604020202020204" charset="0"/>
            </a:endParaRPr>
          </a:p>
          <a:p>
            <a:pPr>
              <a:spcBef>
                <a:spcPct val="0"/>
              </a:spcBef>
              <a:buFontTx/>
              <a:buNone/>
            </a:pPr>
            <a:endParaRPr lang="en-US" sz="2000" dirty="0">
              <a:latin typeface="Roboto Condensed" panose="020B0604020202020204" charset="0"/>
              <a:ea typeface="Roboto Condensed" panose="020B0604020202020204" charset="0"/>
            </a:endParaRPr>
          </a:p>
          <a:p>
            <a:pPr>
              <a:spcBef>
                <a:spcPct val="0"/>
              </a:spcBef>
              <a:buFontTx/>
              <a:buNone/>
            </a:pPr>
            <a:endParaRPr lang="en-US" sz="2000" dirty="0">
              <a:latin typeface="Roboto Condensed" panose="020B0604020202020204" charset="0"/>
              <a:ea typeface="Roboto Condensed" panose="020B0604020202020204" charset="0"/>
            </a:endParaRPr>
          </a:p>
          <a:p>
            <a:pPr marL="514350" indent="-438150">
              <a:spcBef>
                <a:spcPts val="0"/>
              </a:spcBef>
              <a:buFontTx/>
              <a:buNone/>
            </a:pPr>
            <a:r>
              <a:rPr lang="en-US" b="1" dirty="0">
                <a:solidFill>
                  <a:schemeClr val="accent1">
                    <a:lumMod val="20000"/>
                    <a:lumOff val="80000"/>
                  </a:schemeClr>
                </a:solidFill>
                <a:latin typeface="Arial" panose="020B0604020202020204" pitchFamily="34" charset="0"/>
                <a:ea typeface="Roboto Condensed" panose="020B0604020202020204" charset="0"/>
                <a:cs typeface="Arial" panose="020B0604020202020204" pitchFamily="34" charset="0"/>
              </a:rPr>
              <a:t>1.  </a:t>
            </a:r>
            <a:r>
              <a:rPr lang="en-US" sz="2000" dirty="0">
                <a:latin typeface="Roboto Condensed" panose="020B0604020202020204" charset="0"/>
                <a:ea typeface="Roboto Condensed" panose="020B0604020202020204" charset="0"/>
              </a:rPr>
              <a:t>	</a:t>
            </a:r>
            <a:r>
              <a:rPr lang="en-US" sz="2000" b="1" dirty="0">
                <a:latin typeface="Roboto Condensed" panose="020B0604020202020204" charset="0"/>
                <a:ea typeface="Roboto Condensed" panose="020B0604020202020204" charset="0"/>
              </a:rPr>
              <a:t>Lifeline Foundation </a:t>
            </a:r>
            <a:endParaRPr lang="en-US" altLang="en-US" sz="2000" b="1" dirty="0">
              <a:latin typeface="Arial" charset="0"/>
            </a:endParaRPr>
          </a:p>
          <a:p>
            <a:pPr marL="514350" indent="-438150">
              <a:spcBef>
                <a:spcPts val="0"/>
              </a:spcBef>
              <a:buNone/>
            </a:pPr>
            <a:r>
              <a:rPr lang="en-US" altLang="en-US" sz="1600" dirty="0">
                <a:latin typeface="Arial" charset="0"/>
              </a:rPr>
              <a:t>	Coordinator: Sharon Clarke</a:t>
            </a:r>
          </a:p>
          <a:p>
            <a:pPr marL="514350" indent="-438150">
              <a:spcBef>
                <a:spcPts val="0"/>
              </a:spcBef>
              <a:buNone/>
            </a:pPr>
            <a:r>
              <a:rPr lang="en-US" altLang="en-US" sz="1600" dirty="0">
                <a:latin typeface="Arial" charset="0"/>
              </a:rPr>
              <a:t>	416-977-6888 life_line@bellnet.ca   </a:t>
            </a:r>
            <a:br>
              <a:rPr lang="en-US" altLang="en-US" sz="2000" dirty="0">
                <a:latin typeface="Arial" charset="0"/>
              </a:rPr>
            </a:br>
            <a:endParaRPr lang="en-US" altLang="en-US" sz="2000" dirty="0">
              <a:latin typeface="Arial" charset="0"/>
            </a:endParaRPr>
          </a:p>
          <a:p>
            <a:pPr marL="533400" indent="-457200">
              <a:spcBef>
                <a:spcPts val="0"/>
              </a:spcBef>
              <a:buAutoNum type="arabicPeriod" startAt="2"/>
            </a:pPr>
            <a:r>
              <a:rPr lang="en-US" altLang="en-US" sz="2000" b="1" dirty="0">
                <a:latin typeface="Roboto Condensed" panose="020B0604020202020204" charset="0"/>
                <a:ea typeface="Roboto Condensed" panose="020B0604020202020204" charset="0"/>
              </a:rPr>
              <a:t>U of T’s Employee &amp; Family Assistance Program (EFAP)</a:t>
            </a:r>
          </a:p>
          <a:p>
            <a:pPr marL="514350" indent="0">
              <a:spcBef>
                <a:spcPts val="0"/>
              </a:spcBef>
              <a:buNone/>
            </a:pPr>
            <a:r>
              <a:rPr lang="en-US" sz="1600" dirty="0">
                <a:latin typeface="Arial" charset="0"/>
              </a:rPr>
              <a:t>1-800-663-1142 </a:t>
            </a:r>
            <a:r>
              <a:rPr lang="en-US" sz="1600" dirty="0">
                <a:latin typeface="Arial" charset="0"/>
                <a:hlinkClick r:id="rId3"/>
              </a:rPr>
              <a:t>http://benefits.hrandequity.utoronto.ca/efap/</a:t>
            </a:r>
            <a:endParaRPr lang="en-US" sz="1600" dirty="0">
              <a:latin typeface="Arial" charset="0"/>
            </a:endParaRPr>
          </a:p>
          <a:p>
            <a:pPr marL="514350" indent="0">
              <a:spcBef>
                <a:spcPts val="0"/>
              </a:spcBef>
              <a:buNone/>
            </a:pPr>
            <a:endParaRPr lang="en-US" altLang="en-US" sz="1600" dirty="0">
              <a:latin typeface="Arial" charset="0"/>
            </a:endParaRPr>
          </a:p>
          <a:p>
            <a:pPr marL="514350" indent="-514350">
              <a:spcBef>
                <a:spcPts val="0"/>
              </a:spcBef>
              <a:buAutoNum type="arabicPeriod" startAt="3"/>
            </a:pPr>
            <a:r>
              <a:rPr lang="en-US" altLang="en-US" sz="2000" b="1" dirty="0">
                <a:latin typeface="Roboto Condensed" panose="020B0604020202020204" charset="0"/>
                <a:ea typeface="Roboto Condensed" panose="020B0604020202020204" charset="0"/>
              </a:rPr>
              <a:t>Career Services U of T</a:t>
            </a:r>
          </a:p>
          <a:p>
            <a:pPr marL="514350" indent="0">
              <a:spcBef>
                <a:spcPts val="0"/>
              </a:spcBef>
              <a:buNone/>
            </a:pPr>
            <a:r>
              <a:rPr lang="en-US" altLang="en-US" sz="1600" dirty="0">
                <a:latin typeface="Arial" charset="0"/>
              </a:rPr>
              <a:t>https://ulearn.utoronto.ca/career-services/</a:t>
            </a:r>
          </a:p>
          <a:p>
            <a:pPr marL="482600" indent="-342900">
              <a:buFont typeface="+mj-lt"/>
              <a:buAutoNum type="arabicPeriod"/>
            </a:pPr>
            <a:endParaRPr lang="en-US" sz="1600" dirty="0">
              <a:latin typeface="Arial" charset="0"/>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4" name="Picture 3" descr="A close up of a persons face&#10;&#10;Description automatically generated">
            <a:extLst>
              <a:ext uri="{FF2B5EF4-FFF2-40B4-BE49-F238E27FC236}">
                <a16:creationId xmlns:a16="http://schemas.microsoft.com/office/drawing/2014/main" id="{18487EE8-D025-4DD1-93E3-CEA2A13444F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3896" y="1049777"/>
            <a:ext cx="2833487" cy="1888991"/>
          </a:xfrm>
          <a:prstGeom prst="rect">
            <a:avLst/>
          </a:prstGeom>
        </p:spPr>
      </p:pic>
      <p:sp>
        <p:nvSpPr>
          <p:cNvPr id="7" name="Cloud 6">
            <a:extLst>
              <a:ext uri="{FF2B5EF4-FFF2-40B4-BE49-F238E27FC236}">
                <a16:creationId xmlns:a16="http://schemas.microsoft.com/office/drawing/2014/main" id="{CD5AD906-DFE8-4CDE-B047-26D7B7BD12CB}"/>
              </a:ext>
            </a:extLst>
          </p:cNvPr>
          <p:cNvSpPr/>
          <p:nvPr/>
        </p:nvSpPr>
        <p:spPr>
          <a:xfrm rot="737557">
            <a:off x="73033" y="2459151"/>
            <a:ext cx="3648075" cy="29566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75D6C8D-B7DD-419D-BB46-0B9B52969750}"/>
              </a:ext>
            </a:extLst>
          </p:cNvPr>
          <p:cNvSpPr txBox="1"/>
          <p:nvPr/>
        </p:nvSpPr>
        <p:spPr>
          <a:xfrm>
            <a:off x="473896" y="3116998"/>
            <a:ext cx="3145401" cy="1823576"/>
          </a:xfrm>
          <a:prstGeom prst="rect">
            <a:avLst/>
          </a:prstGeom>
          <a:noFill/>
        </p:spPr>
        <p:txBody>
          <a:bodyPr wrap="square" rtlCol="0">
            <a:spAutoFit/>
          </a:bodyPr>
          <a:lstStyle/>
          <a:p>
            <a:pPr>
              <a:spcAft>
                <a:spcPts val="300"/>
              </a:spcAft>
            </a:pPr>
            <a:r>
              <a:rPr lang="en-CA" sz="1600" b="1" spc="140" dirty="0">
                <a:solidFill>
                  <a:schemeClr val="bg1"/>
                </a:solidFill>
                <a:latin typeface="Arial Nova Light" panose="020B0304020202020204" pitchFamily="34" charset="0"/>
              </a:rPr>
              <a:t>Job loss, </a:t>
            </a:r>
            <a:r>
              <a:rPr lang="en-US" altLang="en-US" sz="1600" b="1" spc="140" dirty="0">
                <a:solidFill>
                  <a:schemeClr val="bg1"/>
                </a:solidFill>
                <a:latin typeface="Arial Nova Light" panose="020B0304020202020204" pitchFamily="34" charset="0"/>
              </a:rPr>
              <a:t>marital or family concerns, alcohol or drug use, depression, stress, anxiety, financial problems, legal Issues and violence Issues.</a:t>
            </a:r>
          </a:p>
          <a:p>
            <a:endParaRPr lang="en-US" dirty="0"/>
          </a:p>
        </p:txBody>
      </p:sp>
    </p:spTree>
    <p:extLst>
      <p:ext uri="{BB962C8B-B14F-4D97-AF65-F5344CB8AC3E}">
        <p14:creationId xmlns:p14="http://schemas.microsoft.com/office/powerpoint/2010/main" val="369833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body" idx="1"/>
          </p:nvPr>
        </p:nvSpPr>
        <p:spPr>
          <a:xfrm>
            <a:off x="705426" y="2026300"/>
            <a:ext cx="6912574" cy="2610200"/>
          </a:xfrm>
          <a:prstGeom prst="rect">
            <a:avLst/>
          </a:prstGeom>
        </p:spPr>
        <p:txBody>
          <a:bodyPr spcFirstLastPara="1" wrap="square" lIns="91425" tIns="91425" rIns="91425" bIns="91425" anchor="t" anchorCtr="0">
            <a:noAutofit/>
          </a:bodyPr>
          <a:lstStyle/>
          <a:p>
            <a:pPr marL="0" lvl="0" indent="0">
              <a:buNone/>
            </a:pPr>
            <a:r>
              <a:rPr lang="en-US" sz="1200" dirty="0"/>
              <a:t>) </a:t>
            </a:r>
          </a:p>
        </p:txBody>
      </p:sp>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What is Organizational Change?</a:t>
            </a:r>
            <a:endParaRPr dirty="0"/>
          </a:p>
        </p:txBody>
      </p:sp>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screenshot of a cell phone&#10;&#10;Description automatically generated">
            <a:extLst>
              <a:ext uri="{FF2B5EF4-FFF2-40B4-BE49-F238E27FC236}">
                <a16:creationId xmlns:a16="http://schemas.microsoft.com/office/drawing/2014/main" id="{BE189901-B818-4A3C-9365-28160994E0BA}"/>
              </a:ext>
            </a:extLst>
          </p:cNvPr>
          <p:cNvPicPr>
            <a:picLocks noChangeAspect="1"/>
          </p:cNvPicPr>
          <p:nvPr/>
        </p:nvPicPr>
        <p:blipFill>
          <a:blip r:embed="rId3"/>
          <a:stretch>
            <a:fillRect/>
          </a:stretch>
        </p:blipFill>
        <p:spPr>
          <a:xfrm>
            <a:off x="705427" y="1549584"/>
            <a:ext cx="6651716" cy="29508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503" name="Google Shape;503;p34"/>
          <p:cNvSpPr txBox="1">
            <a:spLocks noGrp="1"/>
          </p:cNvSpPr>
          <p:nvPr>
            <p:ph type="ctrTitle" idx="4294967295"/>
          </p:nvPr>
        </p:nvSpPr>
        <p:spPr>
          <a:xfrm>
            <a:off x="1275150" y="2157894"/>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9800"/>
                </a:solidFill>
              </a:rPr>
              <a:t>THANKS!</a:t>
            </a:r>
            <a:endParaRPr sz="6000" dirty="0">
              <a:solidFill>
                <a:srgbClr val="FF9800"/>
              </a:solidFill>
            </a:endParaRPr>
          </a:p>
        </p:txBody>
      </p:sp>
      <p:sp>
        <p:nvSpPr>
          <p:cNvPr id="504" name="Google Shape;504;p34"/>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a:p>
            <a:pPr marL="0" lvl="0" indent="0" algn="ctr" rtl="0">
              <a:spcBef>
                <a:spcPts val="0"/>
              </a:spcBef>
              <a:spcAft>
                <a:spcPts val="0"/>
              </a:spcAft>
              <a:buClr>
                <a:schemeClr val="dk1"/>
              </a:buClr>
              <a:buSzPts val="1100"/>
              <a:buFont typeface="Arial"/>
              <a:buNone/>
            </a:pPr>
            <a:r>
              <a:rPr lang="en" sz="2000" dirty="0"/>
              <a:t>You can </a:t>
            </a:r>
            <a:r>
              <a:rPr lang="en-CA" sz="2000" dirty="0"/>
              <a:t>contact</a:t>
            </a:r>
            <a:r>
              <a:rPr lang="en" sz="2000" dirty="0"/>
              <a:t> </a:t>
            </a:r>
            <a:r>
              <a:rPr lang="en-US" sz="2000" dirty="0"/>
              <a:t>us</a:t>
            </a:r>
            <a:r>
              <a:rPr lang="en" sz="2000" dirty="0"/>
              <a:t> at</a:t>
            </a:r>
            <a:endParaRPr sz="2000" dirty="0"/>
          </a:p>
          <a:p>
            <a:pPr marL="0" lvl="0" indent="0" algn="ctr" rtl="0">
              <a:spcBef>
                <a:spcPts val="0"/>
              </a:spcBef>
              <a:spcAft>
                <a:spcPts val="0"/>
              </a:spcAft>
              <a:buClr>
                <a:schemeClr val="dk1"/>
              </a:buClr>
              <a:buSzPts val="1100"/>
              <a:buFont typeface="Arial"/>
              <a:buNone/>
            </a:pPr>
            <a:r>
              <a:rPr lang="en-US" sz="2000" b="1" dirty="0">
                <a:hlinkClick r:id="rId3"/>
              </a:rPr>
              <a:t>info@usw1998.ca</a:t>
            </a:r>
            <a:endParaRPr lang="en-US" sz="2000" b="1" dirty="0"/>
          </a:p>
          <a:p>
            <a:pPr marL="0" lvl="0" indent="0" algn="ctr" rtl="0">
              <a:spcBef>
                <a:spcPts val="0"/>
              </a:spcBef>
              <a:spcAft>
                <a:spcPts val="0"/>
              </a:spcAft>
              <a:buClr>
                <a:schemeClr val="dk1"/>
              </a:buClr>
              <a:buSzPts val="1100"/>
              <a:buFont typeface="Arial"/>
              <a:buNone/>
            </a:pPr>
            <a:r>
              <a:rPr lang="en-US" sz="2000" b="1" dirty="0"/>
              <a:t>416-506-9090</a:t>
            </a:r>
            <a:endParaRPr sz="2000" b="1" dirty="0"/>
          </a:p>
        </p:txBody>
      </p:sp>
      <p:grpSp>
        <p:nvGrpSpPr>
          <p:cNvPr id="505" name="Google Shape;505;p34"/>
          <p:cNvGrpSpPr/>
          <p:nvPr/>
        </p:nvGrpSpPr>
        <p:grpSpPr>
          <a:xfrm>
            <a:off x="3996210" y="966817"/>
            <a:ext cx="1197664" cy="1126777"/>
            <a:chOff x="5972700" y="2330200"/>
            <a:chExt cx="411625" cy="387275"/>
          </a:xfrm>
        </p:grpSpPr>
        <p:sp>
          <p:nvSpPr>
            <p:cNvPr id="506"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276095" y="108146"/>
            <a:ext cx="55677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800" dirty="0">
                <a:solidFill>
                  <a:srgbClr val="FF9800"/>
                </a:solidFill>
              </a:rPr>
              <a:t>How it Happens </a:t>
            </a:r>
            <a:endParaRPr sz="1100" b="0" i="0" u="none" strike="noStrike" cap="none" dirty="0">
              <a:solidFill>
                <a:srgbClr val="000000"/>
              </a:solidFill>
              <a:latin typeface="+mn-lt"/>
              <a:ea typeface="Roboto Condensed" panose="020B0604020202020204" charset="0"/>
              <a:cs typeface="Arial"/>
              <a:sym typeface="Arial"/>
            </a:endParaRPr>
          </a:p>
        </p:txBody>
      </p:sp>
      <p:sp>
        <p:nvSpPr>
          <p:cNvPr id="249" name="Google Shape;249;p17"/>
          <p:cNvSpPr txBox="1">
            <a:spLocks noGrp="1"/>
          </p:cNvSpPr>
          <p:nvPr>
            <p:ph type="subTitle" idx="4294967295"/>
          </p:nvPr>
        </p:nvSpPr>
        <p:spPr>
          <a:xfrm>
            <a:off x="923401" y="2571750"/>
            <a:ext cx="7128917" cy="784800"/>
          </a:xfrm>
          <a:prstGeom prst="rect">
            <a:avLst/>
          </a:prstGeom>
        </p:spPr>
        <p:txBody>
          <a:bodyPr spcFirstLastPara="1" wrap="square" lIns="91425" tIns="91425" rIns="91425" bIns="91425" anchor="ctr" anchorCtr="0">
            <a:noAutofit/>
          </a:bodyPr>
          <a:lstStyle/>
          <a:p>
            <a:pPr indent="-457200">
              <a:spcAft>
                <a:spcPts val="1000"/>
              </a:spcAft>
              <a:buFont typeface="+mj-lt"/>
              <a:buAutoNum type="arabicPeriod"/>
            </a:pPr>
            <a:r>
              <a:rPr lang="en-US" sz="2000" dirty="0">
                <a:latin typeface="Roboto Condensed" panose="020B0604020202020204" charset="0"/>
                <a:ea typeface="Roboto Condensed" panose="020B0604020202020204" charset="0"/>
              </a:rPr>
              <a:t>Little notice given re: meeting</a:t>
            </a:r>
          </a:p>
          <a:p>
            <a:pPr indent="-457200">
              <a:spcAft>
                <a:spcPts val="1000"/>
              </a:spcAft>
              <a:buFont typeface="+mj-lt"/>
              <a:buAutoNum type="arabicPeriod"/>
            </a:pPr>
            <a:r>
              <a:rPr lang="en-US" sz="2000" dirty="0">
                <a:latin typeface="Roboto Condensed" panose="020B0604020202020204" charset="0"/>
                <a:ea typeface="Roboto Condensed" panose="020B0604020202020204" charset="0"/>
              </a:rPr>
              <a:t>HR may be present</a:t>
            </a:r>
          </a:p>
          <a:p>
            <a:pPr indent="-457200">
              <a:spcAft>
                <a:spcPts val="1000"/>
              </a:spcAft>
              <a:buFont typeface="+mj-lt"/>
              <a:buAutoNum type="arabicPeriod"/>
            </a:pPr>
            <a:r>
              <a:rPr lang="en-US" sz="2000" dirty="0">
                <a:latin typeface="Roboto Condensed" panose="020B0604020202020204" charset="0"/>
                <a:ea typeface="Roboto Condensed" panose="020B0604020202020204" charset="0"/>
              </a:rPr>
              <a:t>Rationale of org change should be provided</a:t>
            </a:r>
          </a:p>
          <a:p>
            <a:pPr indent="-457200">
              <a:spcAft>
                <a:spcPts val="1000"/>
              </a:spcAft>
              <a:buFont typeface="+mj-lt"/>
              <a:buAutoNum type="arabicPeriod"/>
            </a:pPr>
            <a:r>
              <a:rPr lang="en-US" sz="2000" dirty="0">
                <a:latin typeface="Roboto Condensed" panose="020B0604020202020204" charset="0"/>
                <a:ea typeface="Roboto Condensed" panose="020B0604020202020204" charset="0"/>
              </a:rPr>
              <a:t>Org change notice cannot be issued on a Friday</a:t>
            </a:r>
            <a:endParaRPr sz="2000" dirty="0">
              <a:latin typeface="Roboto Condensed" panose="020B0604020202020204" charset="0"/>
              <a:ea typeface="Roboto Condensed" panose="020B0604020202020204" charset="0"/>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3" name="Picture 2" descr="A person wearing a suit and tie&#10;&#10;Description automatically generated">
            <a:extLst>
              <a:ext uri="{FF2B5EF4-FFF2-40B4-BE49-F238E27FC236}">
                <a16:creationId xmlns:a16="http://schemas.microsoft.com/office/drawing/2014/main" id="{E99627C9-1DA5-45C0-A620-87FA1EE30C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32150" y="1358443"/>
            <a:ext cx="2171700" cy="2314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213818" y="212016"/>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FF9800"/>
                </a:solidFill>
              </a:rPr>
              <a:t>Your notice of org change  letter will include…</a:t>
            </a:r>
            <a:endParaRPr sz="4000" dirty="0">
              <a:solidFill>
                <a:srgbClr val="FF9800"/>
              </a:solidFill>
            </a:endParaRPr>
          </a:p>
        </p:txBody>
      </p:sp>
      <p:sp>
        <p:nvSpPr>
          <p:cNvPr id="249" name="Google Shape;249;p17"/>
          <p:cNvSpPr txBox="1">
            <a:spLocks noGrp="1"/>
          </p:cNvSpPr>
          <p:nvPr>
            <p:ph type="subTitle" idx="4294967295"/>
          </p:nvPr>
        </p:nvSpPr>
        <p:spPr>
          <a:xfrm>
            <a:off x="872405" y="2834718"/>
            <a:ext cx="7835829" cy="784800"/>
          </a:xfrm>
          <a:prstGeom prst="rect">
            <a:avLst/>
          </a:prstGeom>
        </p:spPr>
        <p:txBody>
          <a:bodyPr spcFirstLastPara="1" wrap="square" lIns="91425" tIns="91425" rIns="91425" bIns="91425" anchor="ctr" anchorCtr="0">
            <a:noAutofit/>
          </a:bodyPr>
          <a:lstStyle/>
          <a:p>
            <a:pPr marL="342900" lvl="0" indent="-342900">
              <a:spcAft>
                <a:spcPts val="1000"/>
              </a:spcAft>
              <a:buSzPct val="100000"/>
              <a:buFont typeface="+mj-lt"/>
              <a:buAutoNum type="arabicPeriod"/>
            </a:pPr>
            <a:r>
              <a:rPr lang="en-US" sz="2000" dirty="0">
                <a:latin typeface="Roboto Condensed" panose="020B0604020202020204" charset="0"/>
                <a:ea typeface="Roboto Condensed" panose="020B0604020202020204" charset="0"/>
              </a:rPr>
              <a:t>Reason(s) for organizational change</a:t>
            </a:r>
          </a:p>
          <a:p>
            <a:pPr marL="344488" lvl="0" indent="-344488">
              <a:spcAft>
                <a:spcPts val="1000"/>
              </a:spcAft>
              <a:buSzPct val="100000"/>
              <a:buFont typeface="+mj-lt"/>
              <a:buAutoNum type="arabicPeriod"/>
            </a:pPr>
            <a:r>
              <a:rPr lang="en-US" sz="2000" dirty="0">
                <a:latin typeface="Roboto Condensed" panose="020B0604020202020204" charset="0"/>
                <a:ea typeface="Roboto Condensed" panose="020B0604020202020204" charset="0"/>
              </a:rPr>
              <a:t>New jobs being created as a result of the Org Change?</a:t>
            </a:r>
          </a:p>
          <a:p>
            <a:pPr marL="346075" lvl="0" indent="-346075">
              <a:spcAft>
                <a:spcPts val="1000"/>
              </a:spcAft>
              <a:buSzPct val="100000"/>
              <a:buFont typeface="+mj-lt"/>
              <a:buAutoNum type="arabicPeriod"/>
            </a:pPr>
            <a:r>
              <a:rPr lang="en-US" sz="2000" dirty="0">
                <a:latin typeface="Roboto Condensed" panose="020B0604020202020204" charset="0"/>
                <a:ea typeface="Roboto Condensed" panose="020B0604020202020204" charset="0"/>
              </a:rPr>
              <a:t>Career Transition Services</a:t>
            </a:r>
          </a:p>
          <a:p>
            <a:pPr marL="342900" lvl="0" indent="-342900">
              <a:spcAft>
                <a:spcPts val="1000"/>
              </a:spcAft>
              <a:buSzPct val="100000"/>
              <a:buFont typeface="+mj-lt"/>
              <a:buAutoNum type="arabicPeriod"/>
            </a:pPr>
            <a:r>
              <a:rPr lang="en-US" sz="2000" dirty="0">
                <a:latin typeface="Roboto Condensed" panose="020B0604020202020204" charset="0"/>
                <a:ea typeface="Roboto Condensed" panose="020B0604020202020204" charset="0"/>
              </a:rPr>
              <a:t>Immediate Redeployment status</a:t>
            </a:r>
          </a:p>
          <a:p>
            <a:pPr marL="342900" lvl="0" indent="-342900">
              <a:spcAft>
                <a:spcPts val="1000"/>
              </a:spcAft>
              <a:buAutoNum type="arabicPeriod"/>
            </a:pPr>
            <a:endParaRPr sz="1800" dirty="0">
              <a:latin typeface="+mn-lt"/>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2412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083189" y="247736"/>
            <a:ext cx="6147882" cy="1159800"/>
          </a:xfrm>
          <a:prstGeom prst="rect">
            <a:avLst/>
          </a:prstGeom>
        </p:spPr>
        <p:txBody>
          <a:bodyPr spcFirstLastPara="1" wrap="square" lIns="91425" tIns="91425" rIns="91425" bIns="91425" anchor="ctr" anchorCtr="0">
            <a:noAutofit/>
          </a:bodyPr>
          <a:lstStyle/>
          <a:p>
            <a:r>
              <a:rPr lang="en-US" sz="4000" dirty="0">
                <a:solidFill>
                  <a:srgbClr val="FF9800"/>
                </a:solidFill>
              </a:rPr>
              <a:t>18-Week Paid Notice Period</a:t>
            </a:r>
            <a:br>
              <a:rPr lang="en-US" sz="1400" dirty="0">
                <a:solidFill>
                  <a:schemeClr val="tx1"/>
                </a:solidFill>
              </a:rPr>
            </a:br>
            <a:endParaRPr sz="1400" dirty="0">
              <a:solidFill>
                <a:schemeClr val="tx1"/>
              </a:solidFill>
            </a:endParaRPr>
          </a:p>
        </p:txBody>
      </p:sp>
      <p:sp>
        <p:nvSpPr>
          <p:cNvPr id="249" name="Google Shape;249;p17"/>
          <p:cNvSpPr txBox="1">
            <a:spLocks noGrp="1"/>
          </p:cNvSpPr>
          <p:nvPr>
            <p:ph type="subTitle" idx="4294967295"/>
          </p:nvPr>
        </p:nvSpPr>
        <p:spPr>
          <a:xfrm>
            <a:off x="690221" y="1669773"/>
            <a:ext cx="8069094" cy="2281071"/>
          </a:xfrm>
          <a:prstGeom prst="rect">
            <a:avLst/>
          </a:prstGeom>
        </p:spPr>
        <p:txBody>
          <a:bodyPr spcFirstLastPara="1" wrap="square" lIns="91425" tIns="91425" rIns="91425" bIns="91425" anchor="ctr" anchorCtr="0">
            <a:noAutofit/>
          </a:bodyPr>
          <a:lstStyle/>
          <a:p>
            <a:pPr>
              <a:lnSpc>
                <a:spcPct val="500000"/>
              </a:lnSpc>
              <a:spcAft>
                <a:spcPts val="1200"/>
              </a:spcAft>
              <a:buFont typeface="+mj-lt"/>
              <a:buAutoNum type="arabicPeriod"/>
            </a:pPr>
            <a:r>
              <a:rPr lang="en-US" sz="2000" dirty="0">
                <a:latin typeface="Roboto Condensed" panose="020B0604020202020204" charset="0"/>
                <a:ea typeface="Roboto Condensed" panose="020B0604020202020204" charset="0"/>
              </a:rPr>
              <a:t>The first 6 weeks notice of organizational change </a:t>
            </a:r>
          </a:p>
          <a:p>
            <a:pPr>
              <a:lnSpc>
                <a:spcPct val="500000"/>
              </a:lnSpc>
              <a:spcAft>
                <a:spcPts val="1200"/>
              </a:spcAft>
              <a:buFont typeface="+mj-lt"/>
              <a:buAutoNum type="arabicPeriod"/>
            </a:pPr>
            <a:r>
              <a:rPr lang="en-US" sz="2000" dirty="0">
                <a:latin typeface="Roboto Condensed" panose="020B0604020202020204" charset="0"/>
                <a:ea typeface="Roboto Condensed" panose="020B0604020202020204" charset="0"/>
              </a:rPr>
              <a:t>An additional 12 weeks of paid layoff notice</a:t>
            </a:r>
            <a:endParaRPr sz="2000" dirty="0">
              <a:latin typeface="Roboto Condensed" panose="020B0604020202020204" charset="0"/>
              <a:ea typeface="Roboto Condensed" panose="020B0604020202020204" charset="0"/>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Rectangle 1">
            <a:extLst>
              <a:ext uri="{FF2B5EF4-FFF2-40B4-BE49-F238E27FC236}">
                <a16:creationId xmlns:a16="http://schemas.microsoft.com/office/drawing/2014/main" id="{484D621B-EC83-422F-B9C6-05711CC1AB92}"/>
              </a:ext>
            </a:extLst>
          </p:cNvPr>
          <p:cNvSpPr/>
          <p:nvPr/>
        </p:nvSpPr>
        <p:spPr>
          <a:xfrm>
            <a:off x="7696168" y="4139784"/>
            <a:ext cx="1447832" cy="307777"/>
          </a:xfrm>
          <a:prstGeom prst="rect">
            <a:avLst/>
          </a:prstGeom>
        </p:spPr>
        <p:txBody>
          <a:bodyPr wrap="none">
            <a:spAutoFit/>
          </a:bodyPr>
          <a:lstStyle/>
          <a:p>
            <a:r>
              <a:rPr lang="en-US" dirty="0">
                <a:solidFill>
                  <a:schemeClr val="accent4">
                    <a:lumMod val="50000"/>
                  </a:schemeClr>
                </a:solidFill>
              </a:rPr>
              <a:t>(Article 12:07b) </a:t>
            </a:r>
          </a:p>
        </p:txBody>
      </p:sp>
      <p:pic>
        <p:nvPicPr>
          <p:cNvPr id="4" name="Picture 3" descr="A picture containing drawing&#10;&#10;Description automatically generated">
            <a:extLst>
              <a:ext uri="{FF2B5EF4-FFF2-40B4-BE49-F238E27FC236}">
                <a16:creationId xmlns:a16="http://schemas.microsoft.com/office/drawing/2014/main" id="{9729F22E-4FBE-4BA3-8C0C-7964CB9A03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18355" y="2437356"/>
            <a:ext cx="1255796" cy="1184634"/>
          </a:xfrm>
          <a:prstGeom prst="rect">
            <a:avLst/>
          </a:prstGeom>
        </p:spPr>
      </p:pic>
      <p:sp>
        <p:nvSpPr>
          <p:cNvPr id="5" name="TextBox 4">
            <a:extLst>
              <a:ext uri="{FF2B5EF4-FFF2-40B4-BE49-F238E27FC236}">
                <a16:creationId xmlns:a16="http://schemas.microsoft.com/office/drawing/2014/main" id="{6E33D76E-8297-469B-A76C-25E0815E7A4F}"/>
              </a:ext>
            </a:extLst>
          </p:cNvPr>
          <p:cNvSpPr txBox="1"/>
          <p:nvPr/>
        </p:nvSpPr>
        <p:spPr>
          <a:xfrm>
            <a:off x="2004240" y="5179116"/>
            <a:ext cx="1255796" cy="646331"/>
          </a:xfrm>
          <a:prstGeom prst="rect">
            <a:avLst/>
          </a:prstGeom>
          <a:noFill/>
        </p:spPr>
        <p:txBody>
          <a:bodyPr wrap="square" rtlCol="0">
            <a:spAutoFit/>
          </a:bodyPr>
          <a:lstStyle/>
          <a:p>
            <a:r>
              <a:rPr lang="en-CA" sz="900">
                <a:hlinkClick r:id="rId4" tooltip="http://www.serendipityart.it/Last3/last_tango_serendipity_art_eng/index.php"/>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102908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213817" y="43491"/>
            <a:ext cx="6642273"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FF9800"/>
                </a:solidFill>
              </a:rPr>
              <a:t>Your notice of layoff </a:t>
            </a:r>
            <a:r>
              <a:rPr lang="en-US" sz="4000" dirty="0">
                <a:solidFill>
                  <a:srgbClr val="FF9800"/>
                </a:solidFill>
                <a:sym typeface="Arial"/>
              </a:rPr>
              <a:t>letter</a:t>
            </a:r>
            <a:endParaRPr sz="4000" dirty="0">
              <a:solidFill>
                <a:srgbClr val="FF9800"/>
              </a:solidFill>
              <a:sym typeface="Arial"/>
            </a:endParaRPr>
          </a:p>
        </p:txBody>
      </p:sp>
      <p:sp>
        <p:nvSpPr>
          <p:cNvPr id="249" name="Google Shape;249;p17"/>
          <p:cNvSpPr txBox="1">
            <a:spLocks noGrp="1"/>
          </p:cNvSpPr>
          <p:nvPr>
            <p:ph type="subTitle" idx="4294967295"/>
          </p:nvPr>
        </p:nvSpPr>
        <p:spPr>
          <a:xfrm>
            <a:off x="786997" y="3402281"/>
            <a:ext cx="8069094" cy="784800"/>
          </a:xfrm>
          <a:prstGeom prst="rect">
            <a:avLst/>
          </a:prstGeom>
        </p:spPr>
        <p:txBody>
          <a:bodyPr spcFirstLastPara="1" wrap="square" lIns="91425" tIns="91425" rIns="91425" bIns="91425" anchor="ctr" anchorCtr="0">
            <a:noAutofit/>
          </a:bodyPr>
          <a:lstStyle/>
          <a:p>
            <a:pPr marL="574675" lvl="0" indent="-574675">
              <a:spcBef>
                <a:spcPts val="0"/>
              </a:spcBef>
              <a:spcAft>
                <a:spcPts val="1200"/>
              </a:spcAft>
              <a:buNone/>
            </a:pPr>
            <a:r>
              <a:rPr lang="en-US" sz="2000" dirty="0">
                <a:latin typeface="Roboto Condensed" panose="020B0604020202020204" charset="0"/>
                <a:ea typeface="Roboto Condensed" panose="020B0604020202020204" charset="0"/>
              </a:rPr>
              <a:t>1. The date of your layoff</a:t>
            </a:r>
          </a:p>
          <a:p>
            <a:pPr marL="574675" lvl="0" indent="-574675">
              <a:spcBef>
                <a:spcPts val="0"/>
              </a:spcBef>
              <a:spcAft>
                <a:spcPts val="1200"/>
              </a:spcAft>
              <a:buNone/>
            </a:pPr>
            <a:r>
              <a:rPr lang="en-US" sz="2000" dirty="0">
                <a:latin typeface="Roboto Condensed" panose="020B0604020202020204" charset="0"/>
                <a:ea typeface="Roboto Condensed" panose="020B0604020202020204" charset="0"/>
              </a:rPr>
              <a:t>2. Your years of service</a:t>
            </a:r>
          </a:p>
          <a:p>
            <a:pPr marL="574675" lvl="0" indent="-574675">
              <a:spcBef>
                <a:spcPts val="0"/>
              </a:spcBef>
              <a:spcAft>
                <a:spcPts val="1200"/>
              </a:spcAft>
              <a:buNone/>
            </a:pPr>
            <a:r>
              <a:rPr lang="en-US" sz="2000" dirty="0">
                <a:latin typeface="Roboto Condensed" panose="020B0604020202020204" charset="0"/>
                <a:ea typeface="Roboto Condensed" panose="020B0604020202020204" charset="0"/>
              </a:rPr>
              <a:t>3. Your continued Redeployment status for the 12-week notice period</a:t>
            </a:r>
          </a:p>
          <a:p>
            <a:pPr marL="0" lvl="0" indent="0">
              <a:spcBef>
                <a:spcPts val="0"/>
              </a:spcBef>
              <a:spcAft>
                <a:spcPts val="1200"/>
              </a:spcAft>
              <a:buNone/>
            </a:pPr>
            <a:r>
              <a:rPr lang="en-US" sz="2000" dirty="0">
                <a:latin typeface="Roboto Condensed" panose="020B0604020202020204" charset="0"/>
                <a:ea typeface="Roboto Condensed" panose="020B0604020202020204" charset="0"/>
              </a:rPr>
              <a:t>4. Your options to stay in redeployment after your layoff date or take enhanced</a:t>
            </a:r>
            <a:r>
              <a:rPr lang="en-US" sz="2000" dirty="0">
                <a:solidFill>
                  <a:srgbClr val="FF0000"/>
                </a:solidFill>
                <a:latin typeface="Roboto Condensed" panose="020B0604020202020204" charset="0"/>
                <a:ea typeface="Roboto Condensed" panose="020B0604020202020204" charset="0"/>
              </a:rPr>
              <a:t> </a:t>
            </a:r>
            <a:r>
              <a:rPr lang="en-US" sz="2000" dirty="0">
                <a:latin typeface="Roboto Condensed" panose="020B0604020202020204" charset="0"/>
                <a:ea typeface="Roboto Condensed" panose="020B0604020202020204" charset="0"/>
              </a:rPr>
              <a:t>severance </a:t>
            </a:r>
          </a:p>
          <a:p>
            <a:pPr marL="0" lvl="0" indent="0">
              <a:spcBef>
                <a:spcPts val="0"/>
              </a:spcBef>
              <a:spcAft>
                <a:spcPts val="1200"/>
              </a:spcAft>
              <a:buNone/>
            </a:pPr>
            <a:r>
              <a:rPr lang="en-US" sz="2000" dirty="0">
                <a:latin typeface="Roboto Condensed" panose="020B0604020202020204" charset="0"/>
                <a:ea typeface="Roboto Condensed" panose="020B0604020202020204" charset="0"/>
              </a:rPr>
              <a:t>5. Information on continuing benefits after your layoff date</a:t>
            </a:r>
          </a:p>
          <a:p>
            <a:pPr marL="0" lvl="0" indent="0">
              <a:spcBef>
                <a:spcPts val="0"/>
              </a:spcBef>
              <a:spcAft>
                <a:spcPts val="1200"/>
              </a:spcAft>
              <a:buNone/>
            </a:pPr>
            <a:r>
              <a:rPr lang="en-US" sz="2000" dirty="0">
                <a:latin typeface="Roboto Condensed" panose="020B0604020202020204" charset="0"/>
                <a:ea typeface="Roboto Condensed" panose="020B0604020202020204" charset="0"/>
              </a:rPr>
              <a:t>6. </a:t>
            </a:r>
            <a:r>
              <a:rPr lang="en-US" sz="2000" dirty="0">
                <a:latin typeface="Roboto Condensed" panose="020B0604020202020204" charset="0"/>
                <a:ea typeface="Roboto Condensed" panose="020B0604020202020204" charset="0"/>
                <a:cs typeface="Arial" panose="020B0604020202020204" pitchFamily="34" charset="0"/>
              </a:rPr>
              <a:t>Up to seven days of paid time for training and job search</a:t>
            </a:r>
          </a:p>
          <a:p>
            <a:pPr marL="0" lvl="0" indent="0">
              <a:spcBef>
                <a:spcPts val="0"/>
              </a:spcBef>
              <a:spcAft>
                <a:spcPts val="1200"/>
              </a:spcAft>
              <a:buNone/>
            </a:pPr>
            <a:endParaRPr lang="en-US" sz="2000" dirty="0">
              <a:latin typeface="Roboto Condensed" panose="020B0604020202020204" charset="0"/>
              <a:ea typeface="Roboto Condensed" panose="020B0604020202020204" charset="0"/>
            </a:endParaRPr>
          </a:p>
          <a:p>
            <a:pPr marL="0" lvl="0" indent="0">
              <a:spcAft>
                <a:spcPts val="1000"/>
              </a:spcAft>
              <a:buNone/>
            </a:pPr>
            <a:endParaRPr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3" name="Picture 2" descr="A picture containing toiletry&#10;&#10;Description automatically generated">
            <a:extLst>
              <a:ext uri="{FF2B5EF4-FFF2-40B4-BE49-F238E27FC236}">
                <a16:creationId xmlns:a16="http://schemas.microsoft.com/office/drawing/2014/main" id="{741D2484-9AB7-483C-A9E3-088CDDC5A56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16447" y="1140008"/>
            <a:ext cx="2058145" cy="1358376"/>
          </a:xfrm>
          <a:prstGeom prst="rect">
            <a:avLst/>
          </a:prstGeom>
        </p:spPr>
      </p:pic>
      <p:sp>
        <p:nvSpPr>
          <p:cNvPr id="2" name="Rectangle 1">
            <a:extLst>
              <a:ext uri="{FF2B5EF4-FFF2-40B4-BE49-F238E27FC236}">
                <a16:creationId xmlns:a16="http://schemas.microsoft.com/office/drawing/2014/main" id="{CA66882E-BBBC-4DE3-A1A6-BEDB0675C005}"/>
              </a:ext>
            </a:extLst>
          </p:cNvPr>
          <p:cNvSpPr/>
          <p:nvPr/>
        </p:nvSpPr>
        <p:spPr>
          <a:xfrm>
            <a:off x="2287462" y="849348"/>
            <a:ext cx="4569075" cy="707886"/>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6 weeks later</a:t>
            </a:r>
          </a:p>
        </p:txBody>
      </p:sp>
    </p:spTree>
    <p:extLst>
      <p:ext uri="{BB962C8B-B14F-4D97-AF65-F5344CB8AC3E}">
        <p14:creationId xmlns:p14="http://schemas.microsoft.com/office/powerpoint/2010/main" val="100244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256817" y="158588"/>
            <a:ext cx="6147882" cy="1527707"/>
          </a:xfrm>
          <a:prstGeom prst="rect">
            <a:avLst/>
          </a:prstGeom>
        </p:spPr>
        <p:txBody>
          <a:bodyPr spcFirstLastPara="1" wrap="square" lIns="91425" tIns="91425" rIns="91425" bIns="91425" anchor="ctr" anchorCtr="0">
            <a:noAutofit/>
          </a:bodyPr>
          <a:lstStyle/>
          <a:p>
            <a:pPr lvl="0"/>
            <a:r>
              <a:rPr lang="en-US" sz="4000" dirty="0">
                <a:solidFill>
                  <a:srgbClr val="FF9800"/>
                </a:solidFill>
              </a:rPr>
              <a:t>New roles being created from the Org Change?</a:t>
            </a:r>
            <a:r>
              <a:rPr lang="en-US" sz="1000" dirty="0">
                <a:solidFill>
                  <a:schemeClr val="accent1">
                    <a:lumMod val="75000"/>
                  </a:schemeClr>
                </a:solidFill>
              </a:rPr>
              <a:t>  </a:t>
            </a:r>
            <a:endParaRPr sz="1000" dirty="0">
              <a:solidFill>
                <a:schemeClr val="accent1">
                  <a:lumMod val="75000"/>
                </a:schemeClr>
              </a:solidFill>
            </a:endParaRPr>
          </a:p>
        </p:txBody>
      </p:sp>
      <p:sp>
        <p:nvSpPr>
          <p:cNvPr id="249" name="Google Shape;249;p17"/>
          <p:cNvSpPr txBox="1">
            <a:spLocks noGrp="1"/>
          </p:cNvSpPr>
          <p:nvPr>
            <p:ph type="subTitle" idx="4294967295"/>
          </p:nvPr>
        </p:nvSpPr>
        <p:spPr>
          <a:xfrm>
            <a:off x="1036306" y="2790613"/>
            <a:ext cx="8069094" cy="784800"/>
          </a:xfrm>
          <a:prstGeom prst="rect">
            <a:avLst/>
          </a:prstGeom>
        </p:spPr>
        <p:txBody>
          <a:bodyPr spcFirstLastPara="1" wrap="square" lIns="91425" tIns="91425" rIns="91425" bIns="91425" anchor="ctr" anchorCtr="0">
            <a:noAutofit/>
          </a:bodyPr>
          <a:lstStyle/>
          <a:p>
            <a:pPr>
              <a:buFont typeface="+mj-lt"/>
              <a:buAutoNum type="arabicPeriod"/>
            </a:pPr>
            <a:r>
              <a:rPr lang="en-US" sz="2000" dirty="0">
                <a:latin typeface="Roboto Condensed" panose="020B0604020202020204" charset="0"/>
                <a:ea typeface="Roboto Condensed" panose="020B0604020202020204" charset="0"/>
              </a:rPr>
              <a:t>Are there new positions being created?</a:t>
            </a:r>
          </a:p>
          <a:p>
            <a:pPr>
              <a:buFont typeface="+mj-lt"/>
              <a:buAutoNum type="arabicPeriod"/>
            </a:pPr>
            <a:r>
              <a:rPr lang="en-US" sz="2000" dirty="0">
                <a:latin typeface="Roboto Condensed" panose="020B0604020202020204" charset="0"/>
                <a:ea typeface="Roboto Condensed" panose="020B0604020202020204" charset="0"/>
              </a:rPr>
              <a:t>What if it’s at a higher </a:t>
            </a:r>
            <a:r>
              <a:rPr lang="en-US" sz="2000" dirty="0" err="1">
                <a:latin typeface="Roboto Condensed" panose="020B0604020202020204" charset="0"/>
                <a:ea typeface="Roboto Condensed" panose="020B0604020202020204" charset="0"/>
              </a:rPr>
              <a:t>payband</a:t>
            </a:r>
            <a:r>
              <a:rPr lang="en-US" sz="2000" dirty="0">
                <a:latin typeface="Roboto Condensed" panose="020B0604020202020204" charset="0"/>
                <a:ea typeface="Roboto Condensed" panose="020B0604020202020204" charset="0"/>
              </a:rPr>
              <a:t>?</a:t>
            </a:r>
          </a:p>
          <a:p>
            <a:pPr>
              <a:buFont typeface="+mj-lt"/>
              <a:buAutoNum type="arabicPeriod"/>
            </a:pPr>
            <a:r>
              <a:rPr lang="en-US" sz="2000" dirty="0">
                <a:latin typeface="Roboto Condensed" panose="020B0604020202020204" charset="0"/>
                <a:ea typeface="Roboto Condensed" panose="020B0604020202020204" charset="0"/>
              </a:rPr>
              <a:t>What if no one applies to the new positions?</a:t>
            </a:r>
          </a:p>
          <a:p>
            <a:pPr marL="419100" indent="-342900">
              <a:buFont typeface="+mj-lt"/>
              <a:buAutoNum type="arabicPeriod"/>
            </a:pPr>
            <a:endParaRPr lang="en-US" sz="1400" dirty="0"/>
          </a:p>
          <a:p>
            <a:pPr marL="419100" indent="-342900">
              <a:buFont typeface="+mj-lt"/>
              <a:buAutoNum type="arabicPeriod"/>
            </a:pPr>
            <a:endParaRPr lang="en-US" sz="1400" dirty="0"/>
          </a:p>
          <a:p>
            <a:pPr marL="342900" lvl="0" indent="-342900">
              <a:spcAft>
                <a:spcPts val="1000"/>
              </a:spcAft>
              <a:buFont typeface="+mj-lt"/>
              <a:buAutoNum type="arabicPeriod"/>
            </a:pPr>
            <a:endParaRPr sz="1400"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Rectangle 1">
            <a:extLst>
              <a:ext uri="{FF2B5EF4-FFF2-40B4-BE49-F238E27FC236}">
                <a16:creationId xmlns:a16="http://schemas.microsoft.com/office/drawing/2014/main" id="{FF0F74B4-8B6F-4B26-962E-A72BBFC221B9}"/>
              </a:ext>
            </a:extLst>
          </p:cNvPr>
          <p:cNvSpPr/>
          <p:nvPr/>
        </p:nvSpPr>
        <p:spPr>
          <a:xfrm>
            <a:off x="7657568" y="4088116"/>
            <a:ext cx="1447832" cy="307777"/>
          </a:xfrm>
          <a:prstGeom prst="rect">
            <a:avLst/>
          </a:prstGeom>
        </p:spPr>
        <p:txBody>
          <a:bodyPr wrap="none">
            <a:spAutoFit/>
          </a:bodyPr>
          <a:lstStyle/>
          <a:p>
            <a:r>
              <a:rPr lang="en-US" dirty="0">
                <a:solidFill>
                  <a:schemeClr val="accent4">
                    <a:lumMod val="50000"/>
                  </a:schemeClr>
                </a:solidFill>
              </a:rPr>
              <a:t>(Article 12:05e) </a:t>
            </a:r>
          </a:p>
        </p:txBody>
      </p:sp>
      <p:pic>
        <p:nvPicPr>
          <p:cNvPr id="4" name="Picture 3" descr="Two men sitting at a table&#10;&#10;Description automatically generated">
            <a:extLst>
              <a:ext uri="{FF2B5EF4-FFF2-40B4-BE49-F238E27FC236}">
                <a16:creationId xmlns:a16="http://schemas.microsoft.com/office/drawing/2014/main" id="{9BF06551-E238-4AFB-A081-1857199DF94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84725" y="3381558"/>
            <a:ext cx="3262851" cy="1720891"/>
          </a:xfrm>
          <a:prstGeom prst="rect">
            <a:avLst/>
          </a:prstGeom>
        </p:spPr>
      </p:pic>
      <p:pic>
        <p:nvPicPr>
          <p:cNvPr id="7" name="Picture 6" descr="A sign on a wooden table&#10;&#10;Description automatically generated">
            <a:extLst>
              <a:ext uri="{FF2B5EF4-FFF2-40B4-BE49-F238E27FC236}">
                <a16:creationId xmlns:a16="http://schemas.microsoft.com/office/drawing/2014/main" id="{A1D839C1-71DC-4107-810A-68CEFC2D84D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07639" y="1808695"/>
            <a:ext cx="2301838" cy="1648511"/>
          </a:xfrm>
          <a:prstGeom prst="rect">
            <a:avLst/>
          </a:prstGeom>
        </p:spPr>
      </p:pic>
    </p:spTree>
    <p:extLst>
      <p:ext uri="{BB962C8B-B14F-4D97-AF65-F5344CB8AC3E}">
        <p14:creationId xmlns:p14="http://schemas.microsoft.com/office/powerpoint/2010/main" val="8490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256817" y="158589"/>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FF9800"/>
                </a:solidFill>
              </a:rPr>
              <a:t>Redeployment Pool</a:t>
            </a:r>
            <a:endParaRPr sz="4000" dirty="0">
              <a:solidFill>
                <a:srgbClr val="FF9800"/>
              </a:solidFill>
            </a:endParaRPr>
          </a:p>
        </p:txBody>
      </p:sp>
      <p:sp>
        <p:nvSpPr>
          <p:cNvPr id="249" name="Google Shape;249;p17"/>
          <p:cNvSpPr txBox="1">
            <a:spLocks noGrp="1"/>
          </p:cNvSpPr>
          <p:nvPr>
            <p:ph type="subTitle" idx="4294967295"/>
          </p:nvPr>
        </p:nvSpPr>
        <p:spPr>
          <a:xfrm>
            <a:off x="725847" y="2814681"/>
            <a:ext cx="8069094" cy="784800"/>
          </a:xfrm>
          <a:prstGeom prst="rect">
            <a:avLst/>
          </a:prstGeom>
        </p:spPr>
        <p:txBody>
          <a:bodyPr spcFirstLastPara="1" wrap="square" lIns="91425" tIns="91425" rIns="91425" bIns="91425" anchor="ctr" anchorCtr="0">
            <a:noAutofit/>
          </a:bodyPr>
          <a:lstStyle/>
          <a:p>
            <a:pPr marL="419100" indent="-342900">
              <a:buFont typeface="+mj-lt"/>
              <a:buAutoNum type="arabicPeriod"/>
            </a:pPr>
            <a:r>
              <a:rPr lang="en-US" sz="2000" dirty="0">
                <a:latin typeface="Roboto Condensed" panose="020B0604020202020204" charset="0"/>
                <a:ea typeface="Roboto Condensed" panose="020B0604020202020204" charset="0"/>
              </a:rPr>
              <a:t>Applying to higher </a:t>
            </a:r>
            <a:r>
              <a:rPr lang="en-US" sz="2000" dirty="0" err="1">
                <a:latin typeface="Roboto Condensed" panose="020B0604020202020204" charset="0"/>
                <a:ea typeface="Roboto Condensed" panose="020B0604020202020204" charset="0"/>
              </a:rPr>
              <a:t>paybands</a:t>
            </a:r>
            <a:endParaRPr lang="en-US" sz="2000" dirty="0">
              <a:latin typeface="Roboto Condensed" panose="020B0604020202020204" charset="0"/>
              <a:ea typeface="Roboto Condensed" panose="020B0604020202020204" charset="0"/>
            </a:endParaRPr>
          </a:p>
          <a:p>
            <a:pPr marL="419100" indent="-342900">
              <a:buFont typeface="+mj-lt"/>
              <a:buAutoNum type="arabicPeriod"/>
            </a:pPr>
            <a:r>
              <a:rPr lang="en-US" sz="2000" dirty="0">
                <a:latin typeface="Roboto Condensed" panose="020B0604020202020204" charset="0"/>
                <a:ea typeface="Roboto Condensed" panose="020B0604020202020204" charset="0"/>
              </a:rPr>
              <a:t>Redeployment preferred status</a:t>
            </a:r>
          </a:p>
          <a:p>
            <a:pPr marL="419100" indent="-342900">
              <a:buFont typeface="+mj-lt"/>
              <a:buAutoNum type="arabicPeriod"/>
            </a:pPr>
            <a:r>
              <a:rPr lang="en-US" sz="2000" dirty="0">
                <a:latin typeface="Roboto Condensed" panose="020B0604020202020204" charset="0"/>
                <a:ea typeface="Roboto Condensed" panose="020B0604020202020204" charset="0"/>
              </a:rPr>
              <a:t>HR in the interview</a:t>
            </a:r>
          </a:p>
          <a:p>
            <a:pPr marL="419100" indent="-342900">
              <a:buFont typeface="+mj-lt"/>
              <a:buAutoNum type="arabicPeriod"/>
            </a:pPr>
            <a:r>
              <a:rPr lang="en-US" sz="2000" dirty="0">
                <a:latin typeface="Roboto Condensed" panose="020B0604020202020204" charset="0"/>
                <a:ea typeface="Roboto Condensed" panose="020B0604020202020204" charset="0"/>
              </a:rPr>
              <a:t>Two-month window</a:t>
            </a:r>
          </a:p>
          <a:p>
            <a:pPr marL="403225" indent="-344488">
              <a:buFont typeface="+mj-lt"/>
              <a:buAutoNum type="arabicPeriod"/>
            </a:pPr>
            <a:r>
              <a:rPr lang="en-US" sz="2000" dirty="0">
                <a:latin typeface="Roboto Condensed" panose="020B0604020202020204" charset="0"/>
                <a:ea typeface="Roboto Condensed" panose="020B0604020202020204" charset="0"/>
              </a:rPr>
              <a:t>Thinking of declining the job offer?</a:t>
            </a:r>
          </a:p>
          <a:p>
            <a:pPr marL="0" lvl="0" indent="0">
              <a:spcAft>
                <a:spcPts val="1000"/>
              </a:spcAft>
              <a:buNone/>
            </a:pPr>
            <a:endParaRPr sz="1400"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5" name="Picture 4" descr="A close up of a street sign on a pole&#10;&#10;Description automatically generated">
            <a:extLst>
              <a:ext uri="{FF2B5EF4-FFF2-40B4-BE49-F238E27FC236}">
                <a16:creationId xmlns:a16="http://schemas.microsoft.com/office/drawing/2014/main" id="{EFA68CE1-083B-4494-BABD-7D409081BB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82289" y="1992665"/>
            <a:ext cx="2752110" cy="1832447"/>
          </a:xfrm>
          <a:prstGeom prst="rect">
            <a:avLst/>
          </a:prstGeom>
        </p:spPr>
      </p:pic>
      <p:sp>
        <p:nvSpPr>
          <p:cNvPr id="6" name="TextBox 5">
            <a:extLst>
              <a:ext uri="{FF2B5EF4-FFF2-40B4-BE49-F238E27FC236}">
                <a16:creationId xmlns:a16="http://schemas.microsoft.com/office/drawing/2014/main" id="{7955918C-323D-492A-9BB2-285D8473282B}"/>
              </a:ext>
            </a:extLst>
          </p:cNvPr>
          <p:cNvSpPr txBox="1"/>
          <p:nvPr/>
        </p:nvSpPr>
        <p:spPr>
          <a:xfrm>
            <a:off x="-625768" y="5352535"/>
            <a:ext cx="10491430" cy="230832"/>
          </a:xfrm>
          <a:prstGeom prst="rect">
            <a:avLst/>
          </a:prstGeom>
          <a:noFill/>
        </p:spPr>
        <p:txBody>
          <a:bodyPr wrap="square" rtlCol="0">
            <a:spAutoFit/>
          </a:bodyPr>
          <a:lstStyle/>
          <a:p>
            <a:r>
              <a:rPr lang="en-CA" sz="900">
                <a:hlinkClick r:id="rId4" tooltip="http://www.peoyork.com/events/359-proactive-approach-job-hunt"/>
              </a:rPr>
              <a:t>This Photo</a:t>
            </a:r>
            <a:r>
              <a:rPr lang="en-CA" sz="900"/>
              <a:t> by Unknown Author is licensed under </a:t>
            </a:r>
            <a:r>
              <a:rPr lang="en-CA" sz="900">
                <a:hlinkClick r:id="rId5" tooltip="https://creativecommons.org/licenses/by-sa/3.0/"/>
              </a:rPr>
              <a:t>CC BY-SA</a:t>
            </a:r>
            <a:endParaRPr lang="en-CA" sz="900"/>
          </a:p>
        </p:txBody>
      </p:sp>
    </p:spTree>
    <p:extLst>
      <p:ext uri="{BB962C8B-B14F-4D97-AF65-F5344CB8AC3E}">
        <p14:creationId xmlns:p14="http://schemas.microsoft.com/office/powerpoint/2010/main" val="139188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BD0D60C-839B-4469-B4CB-81A8CF20BD7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204966">
            <a:off x="6573877" y="363653"/>
            <a:ext cx="2442136" cy="1829974"/>
          </a:xfrm>
          <a:prstGeom prst="rect">
            <a:avLst/>
          </a:prstGeom>
        </p:spPr>
      </p:pic>
      <p:sp>
        <p:nvSpPr>
          <p:cNvPr id="248" name="Google Shape;248;p17"/>
          <p:cNvSpPr txBox="1">
            <a:spLocks noGrp="1"/>
          </p:cNvSpPr>
          <p:nvPr>
            <p:ph type="ctrTitle" idx="4294967295"/>
          </p:nvPr>
        </p:nvSpPr>
        <p:spPr>
          <a:xfrm>
            <a:off x="2694562" y="192075"/>
            <a:ext cx="6147882"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FF9800"/>
                </a:solidFill>
              </a:rPr>
              <a:t>Your Options</a:t>
            </a:r>
            <a:br>
              <a:rPr lang="en-US" sz="4000" dirty="0">
                <a:solidFill>
                  <a:srgbClr val="FF9800"/>
                </a:solidFill>
              </a:rPr>
            </a:br>
            <a:endParaRPr sz="4000" dirty="0">
              <a:solidFill>
                <a:srgbClr val="FF9800"/>
              </a:solidFill>
            </a:endParaRPr>
          </a:p>
        </p:txBody>
      </p:sp>
      <p:sp>
        <p:nvSpPr>
          <p:cNvPr id="249" name="Google Shape;249;p17"/>
          <p:cNvSpPr txBox="1">
            <a:spLocks noGrp="1"/>
          </p:cNvSpPr>
          <p:nvPr>
            <p:ph type="subTitle" idx="4294967295"/>
          </p:nvPr>
        </p:nvSpPr>
        <p:spPr>
          <a:xfrm>
            <a:off x="773350" y="2812090"/>
            <a:ext cx="8069094" cy="784800"/>
          </a:xfrm>
          <a:prstGeom prst="rect">
            <a:avLst/>
          </a:prstGeom>
        </p:spPr>
        <p:txBody>
          <a:bodyPr spcFirstLastPara="1" wrap="square" lIns="91425" tIns="91425" rIns="91425" bIns="91425" anchor="ctr" anchorCtr="0">
            <a:noAutofit/>
          </a:bodyPr>
          <a:lstStyle/>
          <a:p>
            <a:pPr marL="574675" lvl="0" indent="-574675">
              <a:spcBef>
                <a:spcPts val="0"/>
              </a:spcBef>
              <a:spcAft>
                <a:spcPts val="600"/>
              </a:spcAft>
              <a:buNone/>
            </a:pPr>
            <a:r>
              <a:rPr lang="en-US" sz="2000" b="1" dirty="0">
                <a:latin typeface="Roboto Condensed" panose="020B0604020202020204" charset="0"/>
                <a:ea typeface="Roboto Condensed" panose="020B0604020202020204" charset="0"/>
                <a:cs typeface="Arial" panose="020B0604020202020204" pitchFamily="34" charset="0"/>
              </a:rPr>
              <a:t>MAKING A DECSION</a:t>
            </a:r>
          </a:p>
          <a:p>
            <a:pPr marL="574675" lvl="0" indent="-574675">
              <a:spcBef>
                <a:spcPts val="0"/>
              </a:spcBef>
              <a:spcAft>
                <a:spcPts val="600"/>
              </a:spcAft>
              <a:buNone/>
            </a:pPr>
            <a:endParaRPr lang="en-US" b="1" dirty="0"/>
          </a:p>
          <a:p>
            <a:pPr marL="398463" lvl="0" indent="0">
              <a:spcBef>
                <a:spcPts val="0"/>
              </a:spcBef>
              <a:spcAft>
                <a:spcPts val="600"/>
              </a:spcAft>
              <a:buNone/>
            </a:pPr>
            <a:r>
              <a:rPr lang="en-US" sz="2000" dirty="0">
                <a:latin typeface="Roboto Condensed" panose="020B0604020202020204" charset="0"/>
                <a:ea typeface="Roboto Condensed" panose="020B0604020202020204" charset="0"/>
              </a:rPr>
              <a:t>At the end of your 12-week layoff notice period, you must select one of two options: </a:t>
            </a:r>
          </a:p>
          <a:p>
            <a:pPr marL="398463" lvl="0" indent="0">
              <a:spcBef>
                <a:spcPts val="0"/>
              </a:spcBef>
              <a:spcAft>
                <a:spcPts val="600"/>
              </a:spcAft>
              <a:buNone/>
            </a:pPr>
            <a:endParaRPr lang="en-US" sz="2000" dirty="0">
              <a:latin typeface="Roboto Condensed" panose="020B0604020202020204" charset="0"/>
              <a:ea typeface="Roboto Condensed" panose="020B0604020202020204" charset="0"/>
            </a:endParaRPr>
          </a:p>
          <a:p>
            <a:pPr marL="398463" lvl="0" indent="0">
              <a:spcBef>
                <a:spcPts val="0"/>
              </a:spcBef>
              <a:spcAft>
                <a:spcPts val="1800"/>
              </a:spcAft>
              <a:buNone/>
            </a:pPr>
            <a:r>
              <a:rPr lang="en-US" sz="2000" dirty="0">
                <a:latin typeface="Roboto Condensed" panose="020B0604020202020204" charset="0"/>
                <a:ea typeface="Roboto Condensed" panose="020B0604020202020204" charset="0"/>
              </a:rPr>
              <a:t>1. Remain in the Redeployment Pool</a:t>
            </a:r>
          </a:p>
          <a:p>
            <a:pPr marL="398463" lvl="0" indent="0">
              <a:spcBef>
                <a:spcPts val="0"/>
              </a:spcBef>
              <a:spcAft>
                <a:spcPts val="1800"/>
              </a:spcAft>
              <a:buNone/>
            </a:pPr>
            <a:r>
              <a:rPr lang="en-US" sz="2000" dirty="0">
                <a:latin typeface="Roboto Condensed" panose="020B0604020202020204" charset="0"/>
                <a:ea typeface="Roboto Condensed" panose="020B0604020202020204" charset="0"/>
              </a:rPr>
              <a:t>2. Take Enhanced Severance and leave the university</a:t>
            </a:r>
          </a:p>
          <a:p>
            <a:pPr marL="574675" lvl="0" indent="-574675">
              <a:spcBef>
                <a:spcPts val="0"/>
              </a:spcBef>
              <a:spcAft>
                <a:spcPts val="600"/>
              </a:spcAft>
              <a:buNone/>
            </a:pPr>
            <a:r>
              <a:rPr lang="en-US" dirty="0"/>
              <a:t>	</a:t>
            </a:r>
            <a:endParaRPr dirty="0"/>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906153143"/>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7952</TotalTime>
  <Words>3680</Words>
  <Application>Microsoft Office PowerPoint</Application>
  <PresentationFormat>On-screen Show (16:9)</PresentationFormat>
  <Paragraphs>224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Wingdings</vt:lpstr>
      <vt:lpstr>Roboto Condensed</vt:lpstr>
      <vt:lpstr>Arial Nova Light</vt:lpstr>
      <vt:lpstr>Arial</vt:lpstr>
      <vt:lpstr>Roboto Condensed Light</vt:lpstr>
      <vt:lpstr>Arvo</vt:lpstr>
      <vt:lpstr>Salerio template</vt:lpstr>
      <vt:lpstr>Organizational Change</vt:lpstr>
      <vt:lpstr>What is Organizational Change?</vt:lpstr>
      <vt:lpstr>How it Happens </vt:lpstr>
      <vt:lpstr>Your notice of org change  letter will include…</vt:lpstr>
      <vt:lpstr>18-Week Paid Notice Period </vt:lpstr>
      <vt:lpstr>Your notice of layoff letter</vt:lpstr>
      <vt:lpstr>New roles being created from the Org Change?  </vt:lpstr>
      <vt:lpstr>Redeployment Pool</vt:lpstr>
      <vt:lpstr>Your Options </vt:lpstr>
      <vt:lpstr>  Remain in the Pool </vt:lpstr>
      <vt:lpstr> Remain in the Pool     (contd…) </vt:lpstr>
      <vt:lpstr> Taking the Severance Package </vt:lpstr>
      <vt:lpstr>SEVERANCE SCHEDULE</vt:lpstr>
      <vt:lpstr> More on Benefits </vt:lpstr>
      <vt:lpstr> Early Retirement  </vt:lpstr>
      <vt:lpstr>Organizational Change Flow Chart</vt:lpstr>
      <vt:lpstr>Org Change Flow Chart</vt:lpstr>
      <vt:lpstr> Grievance? </vt:lpstr>
      <vt:lpstr> Other Supports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 Change</dc:title>
  <dc:creator>Margaret Bucknam</dc:creator>
  <cp:lastModifiedBy>Kristy Bard</cp:lastModifiedBy>
  <cp:revision>124</cp:revision>
  <cp:lastPrinted>2020-01-31T12:49:00Z</cp:lastPrinted>
  <dcterms:modified xsi:type="dcterms:W3CDTF">2021-02-09T22:06:58Z</dcterms:modified>
</cp:coreProperties>
</file>